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7" r:id="rId3"/>
    <p:sldId id="263" r:id="rId4"/>
    <p:sldId id="292" r:id="rId5"/>
    <p:sldId id="266" r:id="rId6"/>
    <p:sldId id="265" r:id="rId7"/>
    <p:sldId id="264" r:id="rId8"/>
    <p:sldId id="268" r:id="rId9"/>
    <p:sldId id="259" r:id="rId10"/>
    <p:sldId id="276" r:id="rId11"/>
    <p:sldId id="269" r:id="rId12"/>
    <p:sldId id="275" r:id="rId13"/>
    <p:sldId id="293" r:id="rId14"/>
    <p:sldId id="273" r:id="rId15"/>
    <p:sldId id="289" r:id="rId16"/>
    <p:sldId id="320" r:id="rId17"/>
    <p:sldId id="296" r:id="rId18"/>
    <p:sldId id="300" r:id="rId19"/>
    <p:sldId id="301" r:id="rId20"/>
    <p:sldId id="304" r:id="rId21"/>
    <p:sldId id="297" r:id="rId22"/>
    <p:sldId id="302" r:id="rId23"/>
    <p:sldId id="305" r:id="rId24"/>
    <p:sldId id="308" r:id="rId25"/>
    <p:sldId id="307" r:id="rId26"/>
    <p:sldId id="309" r:id="rId27"/>
    <p:sldId id="311" r:id="rId28"/>
    <p:sldId id="291" r:id="rId29"/>
    <p:sldId id="313" r:id="rId30"/>
    <p:sldId id="285" r:id="rId31"/>
    <p:sldId id="316" r:id="rId32"/>
    <p:sldId id="318" r:id="rId33"/>
    <p:sldId id="317" r:id="rId34"/>
    <p:sldId id="315" r:id="rId35"/>
    <p:sldId id="321" r:id="rId36"/>
    <p:sldId id="322" r:id="rId37"/>
    <p:sldId id="32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61E5"/>
    <a:srgbClr val="2091D6"/>
    <a:srgbClr val="262AE2"/>
    <a:srgbClr val="4E2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1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3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5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7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tx1"/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00B46B-4988-4F94-A894-254F2688F26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E9588E-9E95-4265-9B86-4CA1F842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1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lagic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Relationship Id="rId11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0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0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0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0.png"/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0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Relationship Id="rId11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00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tags" Target="../tags/tag10.xml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415" y="2178821"/>
            <a:ext cx="6523198" cy="18160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Quantum Algorithms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and Cryptography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318" y="4146549"/>
            <a:ext cx="5398295" cy="16644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Gorjan Alagic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QMATH, University of Copenhagen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47446" y="3994919"/>
            <a:ext cx="711716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96113" y="6488668"/>
            <a:ext cx="16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www.alagic.org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Basic theory: quantum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ClrTx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Basic principles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of quantum computation:</a:t>
                </a: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Brief overview: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data: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qubits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take values which are </a:t>
                </a:r>
                <a:r>
                  <a:rPr lang="en-US" i="1" dirty="0" err="1" smtClean="0">
                    <a:solidFill>
                      <a:schemeClr val="bg1"/>
                    </a:solidFill>
                  </a:rPr>
                  <a:t>superpositions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; 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basic logic: </a:t>
                </a:r>
              </a:p>
              <a:p>
                <a:pPr marL="800100" lvl="1" indent="-342900">
                  <a:buClrTx/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measure qubit to get classical bit: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800100" lvl="1" indent="-342900">
                  <a:buClrTx/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apply a unitary gate (preserves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).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advanced logic:</a:t>
                </a:r>
              </a:p>
              <a:p>
                <a:pPr lvl="1">
                  <a:buClrTx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combine multiple qubits, and two-qubit unitary gates;</a:t>
                </a:r>
              </a:p>
              <a:p>
                <a:pPr lvl="1">
                  <a:buClrTx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combine many qubits and gates to get </a:t>
                </a:r>
                <a:r>
                  <a:rPr lang="en-US" sz="1800" i="1" dirty="0" smtClean="0">
                    <a:solidFill>
                      <a:schemeClr val="bg1"/>
                    </a:solidFill>
                  </a:rPr>
                  <a:t>quantum circuits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;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algorithms: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high-level code which can be compiled into quantum circuits.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125" y="5223248"/>
            <a:ext cx="6210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ops 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qs:Qubits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q0 =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qs.Head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1..qs.Length-1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CNOT !!(qs,0,i) </a:t>
            </a:r>
            <a:endParaRPr lang="en-US" sz="1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Measure all the qubits </a:t>
            </a:r>
            <a:r>
              <a:rPr lang="en-US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3634" y="6572738"/>
            <a:ext cx="4987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Actual code from Microsoft’s Liquid (a quantum extension of </a:t>
            </a:r>
            <a:r>
              <a:rPr lang="en-US" sz="1400" i="1" dirty="0" smtClean="0">
                <a:solidFill>
                  <a:schemeClr val="bg1"/>
                </a:solidFill>
              </a:rPr>
              <a:t>F#)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05231" y="1438031"/>
            <a:ext cx="719015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61723" y="1453662"/>
            <a:ext cx="164123" cy="648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213232" y="1150088"/>
            <a:ext cx="1633415" cy="3204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complex numbers</a:t>
            </a:r>
            <a:endParaRPr lang="en-US" sz="1400" dirty="0"/>
          </a:p>
        </p:txBody>
      </p:sp>
      <p:pic>
        <p:nvPicPr>
          <p:cNvPr id="1028" name="Picture 4" descr="Quantum Fourier transform on three qubits.sv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921" y="4040382"/>
            <a:ext cx="2785744" cy="7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Basic theory: ONE qubit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Smallest possible quantum computer: one qubit.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classical bit takes values in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1}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;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quantum bit (qubit) can also take these values; we 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but a qubit can also be in a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superposition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:r>
                  <a:rPr lang="en-US" dirty="0">
                    <a:solidFill>
                      <a:schemeClr val="bg1"/>
                    </a:solidFill>
                  </a:rPr>
                  <a:t>h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are complex numbers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ClrTx/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Don’t give up already: this is not so weird! An analogy: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state of a coin is described by a classical bit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h𝑒𝑎𝑑𝑠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1=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𝑡𝑎𝑖𝑙𝑠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).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if I flip the coin but hide the result, it’s state is a combination:</a:t>
                </a:r>
                <a:endParaRPr lang="en-US" b="0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𝑡𝑎𝑖𝑙𝑠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are real numbers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843301" y="1660598"/>
            <a:ext cx="1245429" cy="1032187"/>
            <a:chOff x="7577578" y="1903977"/>
            <a:chExt cx="1245429" cy="103218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594320" y="2782275"/>
              <a:ext cx="85411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799754" y="2211754"/>
              <a:ext cx="0" cy="72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378655" y="2628387"/>
                  <a:ext cx="4443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655" y="2628387"/>
                  <a:ext cx="444352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577578" y="1903977"/>
                  <a:ext cx="4443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578" y="1903977"/>
                  <a:ext cx="44435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 flipV="1">
            <a:off x="8065477" y="2211754"/>
            <a:ext cx="492369" cy="327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Basic theory: ONE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Smallest possible quantum computer: one qubit.</a:t>
                </a: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What can I do with it?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Measure (collapse) it to get a classical bit: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Apply a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linear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operation which preserves the property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.,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gate: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;   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     (classical NOT)</a:t>
                </a:r>
              </a:p>
              <a:p>
                <a:pPr>
                  <a:buClrTx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gate: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gate: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;   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16816" y="2483292"/>
            <a:ext cx="4884157" cy="733937"/>
            <a:chOff x="1716816" y="2483292"/>
            <a:chExt cx="4884157" cy="73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716816" y="2667958"/>
                  <a:ext cx="1345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816" y="2667958"/>
                  <a:ext cx="134575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5624" y="2483292"/>
                  <a:ext cx="24453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0⟩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5624" y="2483292"/>
                  <a:ext cx="244534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4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50048" y="2847897"/>
                  <a:ext cx="24415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048" y="2847897"/>
                  <a:ext cx="244156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5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3126151" y="2847897"/>
              <a:ext cx="804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Left Brace 9"/>
            <p:cNvSpPr/>
            <p:nvPr/>
          </p:nvSpPr>
          <p:spPr>
            <a:xfrm>
              <a:off x="4048367" y="2483292"/>
              <a:ext cx="107257" cy="733937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3692" y="1422400"/>
            <a:ext cx="3938954" cy="726831"/>
            <a:chOff x="4923692" y="1422400"/>
            <a:chExt cx="3938954" cy="726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>
                <a:xfrm>
                  <a:off x="5924062" y="1422400"/>
                  <a:ext cx="2938584" cy="545193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The only way to access information in qubits! We *cannot* look at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a14:m>
                  <a:r>
                    <a:rPr lang="en-US" sz="1400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062" y="1422400"/>
                  <a:ext cx="2938584" cy="545193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4923692" y="1694997"/>
              <a:ext cx="1000370" cy="4542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-Point Star 10"/>
              <p:cNvSpPr/>
              <p:nvPr/>
            </p:nvSpPr>
            <p:spPr>
              <a:xfrm>
                <a:off x="6317225" y="5392615"/>
                <a:ext cx="2436006" cy="1070707"/>
              </a:xfrm>
              <a:prstGeom prst="star10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Hey, that looks like the Fourier transform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!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10-Point Star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25" y="5392615"/>
                <a:ext cx="2436006" cy="1070707"/>
              </a:xfrm>
              <a:prstGeom prst="star10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Basic theory: ONE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Smallest possible quantum computer: one qubit.</a:t>
                </a: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What can I do with it?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Measure (collapse) it to get a classical bit: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Apply a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unitary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(distance-preserving)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operation, e.g.,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gate: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(classical NOT)</a:t>
                </a: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gate: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gate: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476653" y="2483292"/>
            <a:ext cx="4124320" cy="733937"/>
            <a:chOff x="2476653" y="2483292"/>
            <a:chExt cx="4124320" cy="73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76653" y="2593789"/>
                  <a:ext cx="540083" cy="5082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653" y="2593789"/>
                  <a:ext cx="540083" cy="50821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5624" y="2483292"/>
                  <a:ext cx="24453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0⟩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5624" y="2483292"/>
                  <a:ext cx="244534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4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50048" y="2847897"/>
                  <a:ext cx="24415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|1⟩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048" y="2847897"/>
                  <a:ext cx="244156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5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3126151" y="2847897"/>
              <a:ext cx="804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Left Brace 9"/>
            <p:cNvSpPr/>
            <p:nvPr/>
          </p:nvSpPr>
          <p:spPr>
            <a:xfrm>
              <a:off x="4048367" y="2483292"/>
              <a:ext cx="107257" cy="733937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23692" y="1422400"/>
            <a:ext cx="3938954" cy="726831"/>
            <a:chOff x="4923692" y="1422400"/>
            <a:chExt cx="3938954" cy="726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5924062" y="1422400"/>
                  <a:ext cx="2938584" cy="545193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The only way to access information in qubits! We *cannot* look at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a14:m>
                  <a:r>
                    <a:rPr lang="en-US" sz="1400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062" y="1422400"/>
                  <a:ext cx="2938584" cy="545193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4923692" y="1694997"/>
              <a:ext cx="1000370" cy="4542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0-Point Star 14"/>
              <p:cNvSpPr/>
              <p:nvPr/>
            </p:nvSpPr>
            <p:spPr>
              <a:xfrm>
                <a:off x="2651806" y="5564553"/>
                <a:ext cx="2436006" cy="1070707"/>
              </a:xfrm>
              <a:prstGeom prst="star10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Hey, that looks like the Fourier transform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!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10-Point Star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06" y="5564553"/>
                <a:ext cx="2436006" cy="1070707"/>
              </a:xfrm>
              <a:prstGeom prst="star10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Basic theory: MANY QUBITS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What if I have multiple qubits?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state of an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-bit classical system is described by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bits.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state of an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-qubit quantum system is a superposition of the classical states:</a:t>
                </a:r>
              </a:p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  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must again sum to 1. This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-D complex vector of length one.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Example (two qubits):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a valid two-qubit state: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to extract anything, I must measure;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measuring first qubit yields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each with probability ½;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this result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also determines the state of the other qubit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: they are equal!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we say that the qubits were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entangled.</a:t>
                </a: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29112" y="3908295"/>
            <a:ext cx="8324118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103816" y="2399324"/>
            <a:ext cx="2938584" cy="813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 the linear algebra picture, we are taking the tensor product of the qubit spaces.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Basic theory: MANY QUBITS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Operations on multiple qubits.</a:t>
                </a:r>
              </a:p>
              <a:p>
                <a:pPr marL="0" indent="0">
                  <a:buClrTx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H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ow to prepare the state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?</a:t>
                </a: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Apply H to first qubit: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|0⟩|0⟩↦ (|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⟩+|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1⟩)|0⟩=|00⟩+|10⟩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0" i="0" dirty="0" smtClean="0">
                    <a:solidFill>
                      <a:schemeClr val="bg1"/>
                    </a:solidFill>
                  </a:rPr>
                  <a:t>Apply CNOT: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|00⟩+|10⟩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↦|00⟩+|11⟩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Note: each gate is *reversible* (has an inverse.) This is guaranteed by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unitarity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By adding more qubits and choosing different gate sequences, we can describe any quantum computation (just like with classical Boolean circuit model.)</a:t>
                </a: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2593255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23112" y="3075356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238970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2389708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0212" y="28906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2890688"/>
                <a:ext cx="5229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2410042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2410042"/>
                <a:ext cx="412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84566" y="2893800"/>
                <a:ext cx="39228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66" y="2893800"/>
                <a:ext cx="39228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>
            <a:endCxn id="16" idx="0"/>
          </p:cNvCxnSpPr>
          <p:nvPr/>
        </p:nvCxnSpPr>
        <p:spPr>
          <a:xfrm>
            <a:off x="2680709" y="2574374"/>
            <a:ext cx="1" cy="31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33818" y="2542454"/>
            <a:ext cx="105098" cy="101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93292" y="1833305"/>
            <a:ext cx="4996411" cy="1644542"/>
            <a:chOff x="2993292" y="1833305"/>
            <a:chExt cx="4996411" cy="1644542"/>
          </a:xfrm>
        </p:grpSpPr>
        <p:grpSp>
          <p:nvGrpSpPr>
            <p:cNvPr id="23" name="Group 22"/>
            <p:cNvGrpSpPr/>
            <p:nvPr/>
          </p:nvGrpSpPr>
          <p:grpSpPr>
            <a:xfrm>
              <a:off x="2993292" y="2889237"/>
              <a:ext cx="2782277" cy="588610"/>
              <a:chOff x="3006578" y="2499545"/>
              <a:chExt cx="3964745" cy="1464726"/>
            </a:xfrm>
          </p:grpSpPr>
          <p:cxnSp>
            <p:nvCxnSpPr>
              <p:cNvPr id="25" name="Straight Arrow Connector 24"/>
              <p:cNvCxnSpPr>
                <a:stCxn id="24" idx="1"/>
              </p:cNvCxnSpPr>
              <p:nvPr/>
            </p:nvCxnSpPr>
            <p:spPr>
              <a:xfrm flipH="1" flipV="1">
                <a:off x="3006578" y="2499545"/>
                <a:ext cx="1026161" cy="10581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Rounded Rectangle 23"/>
              <p:cNvSpPr/>
              <p:nvPr/>
            </p:nvSpPr>
            <p:spPr>
              <a:xfrm>
                <a:off x="4032739" y="3151046"/>
                <a:ext cx="2938584" cy="81322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Control-NOT (CNOT) gate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736861" y="1833305"/>
                  <a:ext cx="1252842" cy="1112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1  0  0  0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0  1  0  0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0  0  0  1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0  0  1  0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6861" y="1833305"/>
                  <a:ext cx="1252842" cy="111280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V="1">
              <a:off x="5775569" y="2903380"/>
              <a:ext cx="804985" cy="4356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19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293" y="3038230"/>
            <a:ext cx="4368799" cy="74766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III. Quantum algorithms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Quantum algorithms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Building more complex quantum circuits.</a:t>
                </a: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This implements: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|00⟩↦ (|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⟩+|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1⟩)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(|0⟩+|1⟩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)=|00⟩+|01⟩+|10⟩+|11⟩.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This is called a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uniform superposition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23112" y="237197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0212" y="218730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2187305"/>
                <a:ext cx="5229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42107" y="2187303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107" y="2187303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2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Building more complex quantum circuits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This implements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: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uniform superposition over all classical states!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2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Building more complex quantum circuits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implements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304" y="32863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211401" y="41577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33941" y="3466122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18681" y="348175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82251" y="3070439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0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293" y="3038230"/>
            <a:ext cx="4368799" cy="74766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I. Quantum </a:t>
            </a:r>
            <a:r>
              <a:rPr lang="en-US" b="1" dirty="0" err="1" smtClean="0">
                <a:solidFill>
                  <a:schemeClr val="bg1"/>
                </a:solidFill>
              </a:rPr>
              <a:t>ComputerS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Pick a classical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implements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304" y="32863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211401" y="41577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33941" y="3466122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18681" y="348175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82251" y="3070439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V="1">
            <a:off x="4040556" y="18859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36652" y="28174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2748" y="32824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28845" y="41538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classical circuit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572747" y="348894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68842" y="214079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Pick a classical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implements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304" y="32863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211401" y="41577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33941" y="3466122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18681" y="348175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82251" y="3070439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V="1">
            <a:off x="4040556" y="18859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36652" y="28174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2748" y="32824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28845" y="41538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classical circuit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572747" y="348894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68842" y="214079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823313" y="1813169"/>
            <a:ext cx="1053488" cy="914400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23313" y="2228042"/>
            <a:ext cx="10456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39848" y="2043376"/>
                <a:ext cx="39228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48" y="2043376"/>
                <a:ext cx="39228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5019873" y="3101699"/>
            <a:ext cx="1304838" cy="1186277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5165969" y="3388348"/>
            <a:ext cx="1086339" cy="38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87815" y="3897417"/>
            <a:ext cx="10316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01302" y="3696676"/>
                <a:ext cx="39228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2" y="3696676"/>
                <a:ext cx="39228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>
            <a:endCxn id="59" idx="0"/>
          </p:cNvCxnSpPr>
          <p:nvPr/>
        </p:nvCxnSpPr>
        <p:spPr>
          <a:xfrm>
            <a:off x="5597445" y="3377250"/>
            <a:ext cx="1" cy="31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550554" y="3345330"/>
            <a:ext cx="105098" cy="101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365644" y="5228495"/>
            <a:ext cx="2575158" cy="1015996"/>
            <a:chOff x="7812183" y="8320671"/>
            <a:chExt cx="3669601" cy="2528255"/>
          </a:xfrm>
        </p:grpSpPr>
        <p:cxnSp>
          <p:nvCxnSpPr>
            <p:cNvPr id="63" name="Straight Arrow Connector 62"/>
            <p:cNvCxnSpPr>
              <a:stCxn id="64" idx="1"/>
            </p:cNvCxnSpPr>
            <p:nvPr/>
          </p:nvCxnSpPr>
          <p:spPr>
            <a:xfrm flipH="1" flipV="1">
              <a:off x="7812183" y="8320671"/>
              <a:ext cx="1026161" cy="15898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/>
                <p:cNvSpPr/>
                <p:nvPr/>
              </p:nvSpPr>
              <p:spPr>
                <a:xfrm>
                  <a:off x="8838344" y="8972170"/>
                  <a:ext cx="2643440" cy="187675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We computed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400" dirty="0" smtClean="0">
                      <a:solidFill>
                        <a:schemeClr val="bg1"/>
                      </a:solidFill>
                    </a:rPr>
                    <a:t> in superposition, over all possible inputs!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ounded 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8344" y="8972170"/>
                  <a:ext cx="2643440" cy="1876756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Pick a classical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implements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buClrTx/>
                </a:pPr>
                <a:r>
                  <a:rPr lang="en-US" dirty="0">
                    <a:solidFill>
                      <a:schemeClr val="bg1"/>
                    </a:solidFill>
                  </a:rPr>
                  <a:t>y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ou may have read that quantum computers “try all answers at once”…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… but we know that you have to measure to extract information!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measuring this state fully yields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for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 This is easy classically!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304" y="32863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211401" y="41577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33941" y="3466122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18681" y="348175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82251" y="3070439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V="1">
            <a:off x="4040556" y="18859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36652" y="28174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2748" y="32824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28845" y="41538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classical circuit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572747" y="348894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68842" y="214079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823313" y="1813169"/>
            <a:ext cx="1053488" cy="914400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23313" y="2228042"/>
            <a:ext cx="10456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39848" y="2043376"/>
                <a:ext cx="39228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48" y="2043376"/>
                <a:ext cx="39228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5019873" y="3101699"/>
            <a:ext cx="1304838" cy="1186277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5165969" y="3388348"/>
            <a:ext cx="1086339" cy="38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87815" y="3897417"/>
            <a:ext cx="10316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01302" y="3696676"/>
                <a:ext cx="39228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2" y="3696676"/>
                <a:ext cx="39228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>
            <a:endCxn id="59" idx="0"/>
          </p:cNvCxnSpPr>
          <p:nvPr/>
        </p:nvCxnSpPr>
        <p:spPr>
          <a:xfrm>
            <a:off x="5597445" y="3377250"/>
            <a:ext cx="1" cy="31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550554" y="3345330"/>
            <a:ext cx="105098" cy="101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471139" y="4041788"/>
            <a:ext cx="2612745" cy="754187"/>
            <a:chOff x="8048177" y="8972170"/>
            <a:chExt cx="3723162" cy="1876756"/>
          </a:xfrm>
        </p:grpSpPr>
        <p:cxnSp>
          <p:nvCxnSpPr>
            <p:cNvPr id="63" name="Straight Arrow Connector 62"/>
            <p:cNvCxnSpPr>
              <a:stCxn id="64" idx="1"/>
            </p:cNvCxnSpPr>
            <p:nvPr/>
          </p:nvCxnSpPr>
          <p:spPr>
            <a:xfrm flipH="1">
              <a:off x="8048177" y="9910549"/>
              <a:ext cx="1079723" cy="9383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/>
                <p:cNvSpPr/>
                <p:nvPr/>
              </p:nvSpPr>
              <p:spPr>
                <a:xfrm>
                  <a:off x="9127899" y="8972170"/>
                  <a:ext cx="2643440" cy="187675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We computed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400" dirty="0" smtClean="0">
                      <a:solidFill>
                        <a:schemeClr val="bg1"/>
                      </a:solidFill>
                    </a:rPr>
                    <a:t> in superposition, over all possible inputs!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ounded 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899" y="8972170"/>
                  <a:ext cx="2643440" cy="1876756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05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More complex quantum circuits.</a:t>
                </a: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implements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this is where the media claims about “trying all answers at once” come from…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… but we know that you have to measure to extract information!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measuring this state fully yields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for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 This is easy classically!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51289" y="1686325"/>
            <a:ext cx="6458217" cy="2683479"/>
            <a:chOff x="251289" y="1686325"/>
            <a:chExt cx="6458217" cy="268347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223112" y="1889872"/>
              <a:ext cx="2668950" cy="14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0212" y="1686325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212" y="1686325"/>
                  <a:ext cx="5229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46012" y="1706659"/>
                  <a:ext cx="412613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012" y="1706659"/>
                  <a:ext cx="4126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1219208" y="2821361"/>
              <a:ext cx="2668950" cy="16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96308" y="2636693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08" y="2636693"/>
                  <a:ext cx="5229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38203" y="2636691"/>
                  <a:ext cx="412613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203" y="2636691"/>
                  <a:ext cx="4126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937845" y="2110161"/>
              <a:ext cx="0" cy="51090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22585" y="2125793"/>
              <a:ext cx="11720" cy="452288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15304" y="3286367"/>
              <a:ext cx="2668950" cy="16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92404" y="3101699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04" y="3101699"/>
                  <a:ext cx="5229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1211401" y="4157783"/>
              <a:ext cx="2668950" cy="16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88501" y="3973115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01" y="3973115"/>
                  <a:ext cx="5229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933941" y="3466122"/>
              <a:ext cx="0" cy="51090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18681" y="3481754"/>
              <a:ext cx="11720" cy="452288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586154" y="1706658"/>
              <a:ext cx="110154" cy="1299365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55192" y="2164304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192" y="2164304"/>
                  <a:ext cx="37459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Left Brace 36"/>
            <p:cNvSpPr/>
            <p:nvPr/>
          </p:nvSpPr>
          <p:spPr>
            <a:xfrm>
              <a:off x="582251" y="3070439"/>
              <a:ext cx="110154" cy="1299365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51289" y="3528085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89" y="3528085"/>
                  <a:ext cx="37459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>
            <a:xfrm flipV="1">
              <a:off x="4040556" y="1885972"/>
              <a:ext cx="2668950" cy="14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36652" y="2817461"/>
              <a:ext cx="2668950" cy="16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032748" y="3282467"/>
              <a:ext cx="2668950" cy="16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28845" y="4153883"/>
              <a:ext cx="2668950" cy="16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633785" y="1686325"/>
                  <a:ext cx="3837353" cy="265612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classical circuit for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↦(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785" y="1686325"/>
                  <a:ext cx="3837353" cy="265612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6572747" y="3488944"/>
              <a:ext cx="11720" cy="452288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568842" y="2140799"/>
              <a:ext cx="11720" cy="452288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loud 7"/>
            <p:cNvSpPr/>
            <p:nvPr/>
          </p:nvSpPr>
          <p:spPr>
            <a:xfrm>
              <a:off x="3823313" y="1813169"/>
              <a:ext cx="1053488" cy="914400"/>
            </a:xfrm>
            <a:prstGeom prst="cloud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23313" y="2228042"/>
              <a:ext cx="104568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139848" y="2043376"/>
                  <a:ext cx="392287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848" y="2043376"/>
                  <a:ext cx="392287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loud 39"/>
            <p:cNvSpPr/>
            <p:nvPr/>
          </p:nvSpPr>
          <p:spPr>
            <a:xfrm>
              <a:off x="5019873" y="3101699"/>
              <a:ext cx="1304838" cy="1186277"/>
            </a:xfrm>
            <a:prstGeom prst="cloud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165969" y="3388348"/>
              <a:ext cx="1086339" cy="38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087815" y="3897417"/>
              <a:ext cx="103163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401302" y="3696676"/>
                  <a:ext cx="392287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302" y="3696676"/>
                  <a:ext cx="392287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>
              <a:endCxn id="59" idx="0"/>
            </p:cNvCxnSpPr>
            <p:nvPr/>
          </p:nvCxnSpPr>
          <p:spPr>
            <a:xfrm>
              <a:off x="5597445" y="3377250"/>
              <a:ext cx="1" cy="3194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5550554" y="3345330"/>
              <a:ext cx="105098" cy="1016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471139" y="4041788"/>
            <a:ext cx="2612745" cy="754187"/>
            <a:chOff x="8048177" y="8972170"/>
            <a:chExt cx="3723162" cy="1876756"/>
          </a:xfrm>
        </p:grpSpPr>
        <p:cxnSp>
          <p:nvCxnSpPr>
            <p:cNvPr id="63" name="Straight Arrow Connector 62"/>
            <p:cNvCxnSpPr>
              <a:stCxn id="64" idx="1"/>
            </p:cNvCxnSpPr>
            <p:nvPr/>
          </p:nvCxnSpPr>
          <p:spPr>
            <a:xfrm flipH="1">
              <a:off x="8048177" y="9910549"/>
              <a:ext cx="1079723" cy="9383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/>
                <p:cNvSpPr/>
                <p:nvPr/>
              </p:nvSpPr>
              <p:spPr>
                <a:xfrm>
                  <a:off x="9127899" y="8972170"/>
                  <a:ext cx="2643440" cy="187675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We computed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400" dirty="0" smtClean="0"/>
                    <a:t> in superposition, over all possible inputs!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64" name="Rounded 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899" y="8972170"/>
                  <a:ext cx="2643440" cy="1876756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0" y="85622"/>
            <a:ext cx="2379921" cy="192886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60080" y="1489972"/>
            <a:ext cx="4431759" cy="187797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2648" y="3253156"/>
            <a:ext cx="2963003" cy="241549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51663" y="3796460"/>
            <a:ext cx="2950373" cy="302137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6" name="TextBox 15"/>
          <p:cNvSpPr txBox="1"/>
          <p:nvPr/>
        </p:nvSpPr>
        <p:spPr>
          <a:xfrm>
            <a:off x="2464516" y="96520"/>
            <a:ext cx="404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“The talk” by Scott Aaronson and Zach </a:t>
            </a:r>
            <a:r>
              <a:rPr lang="en-US" sz="1400" b="1" dirty="0" err="1" smtClean="0">
                <a:solidFill>
                  <a:schemeClr val="bg1"/>
                </a:solidFill>
              </a:rPr>
              <a:t>Weinersmith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Do something clever?</a:t>
                </a: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implements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304" y="32863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211401" y="41577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33941" y="3466122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18681" y="348175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82251" y="3070439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V="1">
            <a:off x="4040556" y="18859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36652" y="28174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32748" y="32824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28845" y="41538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classical circuit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5" y="1686325"/>
                <a:ext cx="3837353" cy="26561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572747" y="348894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68842" y="214079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823313" y="1813169"/>
            <a:ext cx="1053488" cy="914400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23313" y="2228042"/>
            <a:ext cx="10456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39848" y="2043376"/>
                <a:ext cx="39228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48" y="2043376"/>
                <a:ext cx="39228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5019873" y="3101699"/>
            <a:ext cx="1304838" cy="1186277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5165969" y="3388348"/>
            <a:ext cx="1086339" cy="38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87815" y="3897417"/>
            <a:ext cx="10316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01302" y="3696676"/>
                <a:ext cx="39228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2" y="3696676"/>
                <a:ext cx="39228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>
            <a:endCxn id="59" idx="0"/>
          </p:cNvCxnSpPr>
          <p:nvPr/>
        </p:nvCxnSpPr>
        <p:spPr>
          <a:xfrm>
            <a:off x="5597445" y="3377250"/>
            <a:ext cx="1" cy="31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550554" y="3345330"/>
            <a:ext cx="105098" cy="101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8" y="1232405"/>
            <a:ext cx="8238883" cy="53403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Do something clever?</a:t>
            </a: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Remember: Fourier Transform rewrites a function in the </a:t>
            </a:r>
            <a:r>
              <a:rPr lang="en-US" i="1" dirty="0" smtClean="0">
                <a:solidFill>
                  <a:schemeClr val="bg1"/>
                </a:solidFill>
              </a:rPr>
              <a:t>Fourier basis </a:t>
            </a:r>
            <a:r>
              <a:rPr lang="en-US" dirty="0" smtClean="0">
                <a:solidFill>
                  <a:schemeClr val="bg1"/>
                </a:solidFill>
              </a:rPr>
              <a:t>(think: sines and cosines with varying frequencies.)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QFT circuit can be constructed recursively, analogous to FFT circuits;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Crucial difference: it acts on functions </a:t>
            </a:r>
            <a:r>
              <a:rPr lang="en-US" i="1" dirty="0" smtClean="0">
                <a:solidFill>
                  <a:schemeClr val="bg1"/>
                </a:solidFill>
              </a:rPr>
              <a:t>with exponentially-large domain!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304" y="32863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211401" y="41577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33941" y="3466122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18681" y="348175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82251" y="3070439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V="1">
            <a:off x="2660789" y="18859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56885" y="28174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652981" y="3279839"/>
            <a:ext cx="5337900" cy="2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49078" y="4153883"/>
            <a:ext cx="53418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3786" y="1686325"/>
                <a:ext cx="2114060" cy="26561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classical circuit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6" y="1686325"/>
                <a:ext cx="2114060" cy="26561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5009459" y="214079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25835" y="1874830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21931" y="2806319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298832" y="1675183"/>
            <a:ext cx="2024532" cy="1391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Quantum Fourier Transform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QFT)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870528" y="351129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58808" y="2162937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8" y="1232405"/>
            <a:ext cx="8238883" cy="53403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Do something clever?</a:t>
            </a: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Remember: Fourier Transform rewrites a function in the </a:t>
            </a:r>
            <a:r>
              <a:rPr lang="en-US" i="1" dirty="0" smtClean="0">
                <a:solidFill>
                  <a:schemeClr val="bg1"/>
                </a:solidFill>
              </a:rPr>
              <a:t>Fourier basis </a:t>
            </a:r>
            <a:r>
              <a:rPr lang="en-US" dirty="0" smtClean="0">
                <a:solidFill>
                  <a:schemeClr val="bg1"/>
                </a:solidFill>
              </a:rPr>
              <a:t>(think: sines and cosines with varying frequencies.)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QFT circuit can be constructed recursively, analogous to FFT circuits;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Crucial difference: it acts on functions </a:t>
            </a:r>
            <a:r>
              <a:rPr lang="en-US" i="1" dirty="0" smtClean="0">
                <a:solidFill>
                  <a:schemeClr val="bg1"/>
                </a:solidFill>
              </a:rPr>
              <a:t>with exponentially-large domain!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23112" y="1889872"/>
            <a:ext cx="2668950" cy="1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2" y="1686325"/>
                <a:ext cx="5229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2" y="1706659"/>
                <a:ext cx="412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1219208" y="2821361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8" y="2636693"/>
                <a:ext cx="5229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03" y="2636691"/>
                <a:ext cx="412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937845" y="2110161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2585" y="2125793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304" y="3286367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4" y="310169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211401" y="4157783"/>
            <a:ext cx="2668950" cy="1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1" y="3973115"/>
                <a:ext cx="5229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933941" y="3466122"/>
            <a:ext cx="0" cy="5109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18681" y="3481754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86154" y="1706658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2" y="2164304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>
            <a:off x="582251" y="3070439"/>
            <a:ext cx="110154" cy="129936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" y="3528085"/>
                <a:ext cx="3745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2660789" y="1887428"/>
            <a:ext cx="5330092" cy="24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56885" y="2817461"/>
            <a:ext cx="5333996" cy="3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652981" y="3279839"/>
            <a:ext cx="5337900" cy="2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49078" y="4153883"/>
            <a:ext cx="53418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3786" y="1686325"/>
                <a:ext cx="2114060" cy="26561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classical circuit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↦(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6" y="1686325"/>
                <a:ext cx="2114060" cy="26561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7870528" y="351129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58808" y="2146609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14449" y="1686325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49" y="1686325"/>
                <a:ext cx="412613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06640" y="2616357"/>
                <a:ext cx="41261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40" y="2616357"/>
                <a:ext cx="41261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5501226" y="2130196"/>
            <a:ext cx="11720" cy="4522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812299" y="860986"/>
            <a:ext cx="2940930" cy="662738"/>
            <a:chOff x="8237442" y="9667206"/>
            <a:chExt cx="3929276" cy="1649190"/>
          </a:xfrm>
        </p:grpSpPr>
        <p:cxnSp>
          <p:nvCxnSpPr>
            <p:cNvPr id="51" name="Straight Arrow Connector 50"/>
            <p:cNvCxnSpPr>
              <a:stCxn id="55" idx="1"/>
            </p:cNvCxnSpPr>
            <p:nvPr/>
          </p:nvCxnSpPr>
          <p:spPr>
            <a:xfrm flipH="1">
              <a:off x="8237442" y="10439755"/>
              <a:ext cx="963784" cy="8766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>
                <a:xfrm>
                  <a:off x="9201227" y="9667206"/>
                  <a:ext cx="2965491" cy="1545103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In some cases (over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sz="1400" dirty="0" smtClean="0">
                      <a:solidFill>
                        <a:schemeClr val="bg1"/>
                      </a:solidFill>
                    </a:rPr>
                    <a:t>), QFT is very simple!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1227" y="9667206"/>
                  <a:ext cx="2965491" cy="1545103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021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Why take Fourier transform?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our problem: we must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we can only sample;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sampling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can be done classically, so no advantage there;</a:t>
                </a:r>
              </a:p>
              <a:p>
                <a:pPr>
                  <a:buClrTx/>
                </a:pPr>
                <a:r>
                  <a:rPr lang="en-US" dirty="0" smtClean="0">
                    <a:solidFill>
                      <a:schemeClr val="bg1"/>
                    </a:solidFill>
                  </a:rPr>
                  <a:t>what about sampling the Fourier transform?</a:t>
                </a: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Upshot: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an efficient quantum algorithm for computing the period of a function!</a:t>
                </a: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This might sound boring, but it’s actually pretty amazing… here’s why.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2954" y="3069159"/>
            <a:ext cx="8620369" cy="1065292"/>
            <a:chOff x="382954" y="3069159"/>
            <a:chExt cx="8620369" cy="106529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82954" y="3673231"/>
              <a:ext cx="3962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08000" y="3085229"/>
              <a:ext cx="1219200" cy="468562"/>
            </a:xfrm>
            <a:custGeom>
              <a:avLst/>
              <a:gdLst>
                <a:gd name="connsiteX0" fmla="*/ 0 w 1219200"/>
                <a:gd name="connsiteY0" fmla="*/ 455141 h 468562"/>
                <a:gd name="connsiteX1" fmla="*/ 359508 w 1219200"/>
                <a:gd name="connsiteY1" fmla="*/ 283203 h 468562"/>
                <a:gd name="connsiteX2" fmla="*/ 617416 w 1219200"/>
                <a:gd name="connsiteY2" fmla="*/ 1849 h 468562"/>
                <a:gd name="connsiteX3" fmla="*/ 890954 w 1219200"/>
                <a:gd name="connsiteY3" fmla="*/ 431695 h 468562"/>
                <a:gd name="connsiteX4" fmla="*/ 984739 w 1219200"/>
                <a:gd name="connsiteY4" fmla="*/ 291018 h 468562"/>
                <a:gd name="connsiteX5" fmla="*/ 1062893 w 1219200"/>
                <a:gd name="connsiteY5" fmla="*/ 447326 h 468562"/>
                <a:gd name="connsiteX6" fmla="*/ 1219200 w 1219200"/>
                <a:gd name="connsiteY6" fmla="*/ 462957 h 46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" h="468562">
                  <a:moveTo>
                    <a:pt x="0" y="455141"/>
                  </a:moveTo>
                  <a:cubicBezTo>
                    <a:pt x="128302" y="406946"/>
                    <a:pt x="256605" y="358752"/>
                    <a:pt x="359508" y="283203"/>
                  </a:cubicBezTo>
                  <a:cubicBezTo>
                    <a:pt x="462411" y="207654"/>
                    <a:pt x="528842" y="-22900"/>
                    <a:pt x="617416" y="1849"/>
                  </a:cubicBezTo>
                  <a:cubicBezTo>
                    <a:pt x="705990" y="26598"/>
                    <a:pt x="829734" y="383500"/>
                    <a:pt x="890954" y="431695"/>
                  </a:cubicBezTo>
                  <a:cubicBezTo>
                    <a:pt x="952175" y="479890"/>
                    <a:pt x="956083" y="288413"/>
                    <a:pt x="984739" y="291018"/>
                  </a:cubicBezTo>
                  <a:cubicBezTo>
                    <a:pt x="1013395" y="293623"/>
                    <a:pt x="1023816" y="418669"/>
                    <a:pt x="1062893" y="447326"/>
                  </a:cubicBezTo>
                  <a:cubicBezTo>
                    <a:pt x="1101970" y="475983"/>
                    <a:pt x="1160585" y="469470"/>
                    <a:pt x="1219200" y="4629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27200" y="3094145"/>
              <a:ext cx="1219200" cy="468562"/>
            </a:xfrm>
            <a:custGeom>
              <a:avLst/>
              <a:gdLst>
                <a:gd name="connsiteX0" fmla="*/ 0 w 1219200"/>
                <a:gd name="connsiteY0" fmla="*/ 455141 h 468562"/>
                <a:gd name="connsiteX1" fmla="*/ 359508 w 1219200"/>
                <a:gd name="connsiteY1" fmla="*/ 283203 h 468562"/>
                <a:gd name="connsiteX2" fmla="*/ 617416 w 1219200"/>
                <a:gd name="connsiteY2" fmla="*/ 1849 h 468562"/>
                <a:gd name="connsiteX3" fmla="*/ 890954 w 1219200"/>
                <a:gd name="connsiteY3" fmla="*/ 431695 h 468562"/>
                <a:gd name="connsiteX4" fmla="*/ 984739 w 1219200"/>
                <a:gd name="connsiteY4" fmla="*/ 291018 h 468562"/>
                <a:gd name="connsiteX5" fmla="*/ 1062893 w 1219200"/>
                <a:gd name="connsiteY5" fmla="*/ 447326 h 468562"/>
                <a:gd name="connsiteX6" fmla="*/ 1219200 w 1219200"/>
                <a:gd name="connsiteY6" fmla="*/ 462957 h 46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" h="468562">
                  <a:moveTo>
                    <a:pt x="0" y="455141"/>
                  </a:moveTo>
                  <a:cubicBezTo>
                    <a:pt x="128302" y="406946"/>
                    <a:pt x="256605" y="358752"/>
                    <a:pt x="359508" y="283203"/>
                  </a:cubicBezTo>
                  <a:cubicBezTo>
                    <a:pt x="462411" y="207654"/>
                    <a:pt x="528842" y="-22900"/>
                    <a:pt x="617416" y="1849"/>
                  </a:cubicBezTo>
                  <a:cubicBezTo>
                    <a:pt x="705990" y="26598"/>
                    <a:pt x="829734" y="383500"/>
                    <a:pt x="890954" y="431695"/>
                  </a:cubicBezTo>
                  <a:cubicBezTo>
                    <a:pt x="952175" y="479890"/>
                    <a:pt x="956083" y="288413"/>
                    <a:pt x="984739" y="291018"/>
                  </a:cubicBezTo>
                  <a:cubicBezTo>
                    <a:pt x="1013395" y="293623"/>
                    <a:pt x="1023816" y="418669"/>
                    <a:pt x="1062893" y="447326"/>
                  </a:cubicBezTo>
                  <a:cubicBezTo>
                    <a:pt x="1101970" y="475983"/>
                    <a:pt x="1160585" y="469470"/>
                    <a:pt x="1219200" y="4629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58121" y="3105870"/>
              <a:ext cx="1219200" cy="468562"/>
            </a:xfrm>
            <a:custGeom>
              <a:avLst/>
              <a:gdLst>
                <a:gd name="connsiteX0" fmla="*/ 0 w 1219200"/>
                <a:gd name="connsiteY0" fmla="*/ 455141 h 468562"/>
                <a:gd name="connsiteX1" fmla="*/ 359508 w 1219200"/>
                <a:gd name="connsiteY1" fmla="*/ 283203 h 468562"/>
                <a:gd name="connsiteX2" fmla="*/ 617416 w 1219200"/>
                <a:gd name="connsiteY2" fmla="*/ 1849 h 468562"/>
                <a:gd name="connsiteX3" fmla="*/ 890954 w 1219200"/>
                <a:gd name="connsiteY3" fmla="*/ 431695 h 468562"/>
                <a:gd name="connsiteX4" fmla="*/ 984739 w 1219200"/>
                <a:gd name="connsiteY4" fmla="*/ 291018 h 468562"/>
                <a:gd name="connsiteX5" fmla="*/ 1062893 w 1219200"/>
                <a:gd name="connsiteY5" fmla="*/ 447326 h 468562"/>
                <a:gd name="connsiteX6" fmla="*/ 1219200 w 1219200"/>
                <a:gd name="connsiteY6" fmla="*/ 462957 h 46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" h="468562">
                  <a:moveTo>
                    <a:pt x="0" y="455141"/>
                  </a:moveTo>
                  <a:cubicBezTo>
                    <a:pt x="128302" y="406946"/>
                    <a:pt x="256605" y="358752"/>
                    <a:pt x="359508" y="283203"/>
                  </a:cubicBezTo>
                  <a:cubicBezTo>
                    <a:pt x="462411" y="207654"/>
                    <a:pt x="528842" y="-22900"/>
                    <a:pt x="617416" y="1849"/>
                  </a:cubicBezTo>
                  <a:cubicBezTo>
                    <a:pt x="705990" y="26598"/>
                    <a:pt x="829734" y="383500"/>
                    <a:pt x="890954" y="431695"/>
                  </a:cubicBezTo>
                  <a:cubicBezTo>
                    <a:pt x="952175" y="479890"/>
                    <a:pt x="956083" y="288413"/>
                    <a:pt x="984739" y="291018"/>
                  </a:cubicBezTo>
                  <a:cubicBezTo>
                    <a:pt x="1013395" y="293623"/>
                    <a:pt x="1023816" y="418669"/>
                    <a:pt x="1062893" y="447326"/>
                  </a:cubicBezTo>
                  <a:cubicBezTo>
                    <a:pt x="1101970" y="475983"/>
                    <a:pt x="1160585" y="469470"/>
                    <a:pt x="1219200" y="4629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476867" y="3069159"/>
              <a:ext cx="307496" cy="48463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040923" y="3673231"/>
              <a:ext cx="3962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48738" y="3649786"/>
              <a:ext cx="119575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245959" y="3082425"/>
              <a:ext cx="31262" cy="56736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283568" y="3082424"/>
              <a:ext cx="31262" cy="56736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18734" y="3653690"/>
              <a:ext cx="119575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515955" y="3311475"/>
              <a:ext cx="40046" cy="34221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7556001" y="3311475"/>
              <a:ext cx="28826" cy="34221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584827" y="3649781"/>
              <a:ext cx="1195754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45846" y="3787661"/>
              <a:ext cx="1297354" cy="1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125773" y="3857452"/>
              <a:ext cx="1820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e</a:t>
              </a:r>
              <a:r>
                <a:rPr lang="en-US" sz="1200" dirty="0" smtClean="0">
                  <a:solidFill>
                    <a:schemeClr val="bg1"/>
                  </a:solidFill>
                </a:rPr>
                <a:t>xponentially-large period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743200" y="3688861"/>
              <a:ext cx="0" cy="18422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49760" y="3692774"/>
              <a:ext cx="0" cy="18422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95750" y="4357525"/>
            <a:ext cx="7301835" cy="947923"/>
            <a:chOff x="795750" y="4357525"/>
            <a:chExt cx="7301835" cy="947923"/>
          </a:xfrm>
        </p:grpSpPr>
        <p:sp>
          <p:nvSpPr>
            <p:cNvPr id="50" name="TextBox 49"/>
            <p:cNvSpPr txBox="1"/>
            <p:nvPr/>
          </p:nvSpPr>
          <p:spPr>
            <a:xfrm>
              <a:off x="795750" y="4382118"/>
              <a:ext cx="30786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here we have to sample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exponentially-many times and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hope for collisions…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46612" y="4357525"/>
              <a:ext cx="2850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here every sample gives lots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</a:t>
              </a:r>
              <a:r>
                <a:rPr lang="en-US" dirty="0" smtClean="0">
                  <a:solidFill>
                    <a:schemeClr val="bg1"/>
                  </a:solidFill>
                </a:rPr>
                <a:t>f information!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Shor’s algorithm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5467291" cy="2472501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How to find a factor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in polynomial time: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pick </a:t>
                </a:r>
                <a:r>
                  <a:rPr lang="en-US" dirty="0">
                    <a:solidFill>
                      <a:schemeClr val="bg1"/>
                    </a:solidFill>
                  </a:rPr>
                  <a:t>a random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𝐠𝐜𝐝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;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𝐠𝐜𝐝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)≠1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output it; else </a:t>
                </a:r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compute period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of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1" i="1" dirty="0" err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dirty="0" err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dirty="0" err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  <a:endParaRPr lang="en-US" b="1" i="1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odd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go back to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step 1.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𝐠𝐜𝐝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+ 1,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5467291" cy="2472501"/>
              </a:xfrm>
              <a:blipFill rotWithShape="0">
                <a:blip r:embed="rId2"/>
                <a:stretch>
                  <a:fillRect l="-892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14348" y="3594807"/>
                <a:ext cx="8559314" cy="27942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Not obvious that this works (need some number theory). But classical parts are simple!</a:t>
                </a:r>
              </a:p>
              <a:p>
                <a:pPr marL="0" indent="0">
                  <a:buClrTx/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Similar techniques give an efficient quantum algorithm for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discrete log problem:</a:t>
                </a:r>
              </a:p>
              <a:p>
                <a:pPr marL="0" indent="0" algn="ctr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Given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(i.e., compute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𝐝𝐥𝐨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>
                  <a:buClrTx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ClrTx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Why should you care if factoring and discrete log can be computed efficiently?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8" y="3594807"/>
                <a:ext cx="8559314" cy="2794269"/>
              </a:xfrm>
              <a:prstGeom prst="rect">
                <a:avLst/>
              </a:prstGeom>
              <a:blipFill rotWithShape="0">
                <a:blip r:embed="rId3"/>
                <a:stretch>
                  <a:fillRect l="-570" t="-1310" b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429112" y="4373308"/>
            <a:ext cx="8324118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630" y="1350730"/>
            <a:ext cx="1879600" cy="14402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429112" y="5705834"/>
            <a:ext cx="8324118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2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293" y="3038230"/>
            <a:ext cx="4368799" cy="74766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IV. cryptography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Quantum computers?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232405"/>
            <a:ext cx="8340482" cy="5340333"/>
          </a:xfrm>
        </p:spPr>
        <p:txBody>
          <a:bodyPr anchor="t">
            <a:normAutofit/>
          </a:bodyPr>
          <a:lstStyle/>
          <a:p>
            <a:pPr marL="0" indent="0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An idea: </a:t>
            </a:r>
            <a:r>
              <a:rPr lang="en-US" b="1" i="1" dirty="0" smtClean="0">
                <a:solidFill>
                  <a:schemeClr val="bg1"/>
                </a:solidFill>
              </a:rPr>
              <a:t>computation is a physical process.</a:t>
            </a:r>
          </a:p>
          <a:p>
            <a:pPr marL="0" indent="0" algn="ctr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Math/CS/Logic: </a:t>
            </a:r>
            <a:r>
              <a:rPr lang="en-US" dirty="0" smtClean="0">
                <a:solidFill>
                  <a:schemeClr val="bg1"/>
                </a:solidFill>
              </a:rPr>
              <a:t>computation as a mathematical abstraction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fontAlgn="base">
              <a:buClrTx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 fontAlgn="base">
              <a:buClrTx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CE/EE/Physics: </a:t>
            </a:r>
            <a:r>
              <a:rPr lang="en-US" dirty="0" smtClean="0">
                <a:solidFill>
                  <a:schemeClr val="bg1"/>
                </a:solidFill>
              </a:rPr>
              <a:t>computation using real devices</a:t>
            </a:r>
          </a:p>
          <a:p>
            <a:pPr marL="0" indent="0" fontAlgn="base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We need abstractions that are faithful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i="1" dirty="0">
                <a:solidFill>
                  <a:schemeClr val="bg1"/>
                </a:solidFill>
              </a:rPr>
              <a:t>what we can actually </a:t>
            </a:r>
            <a:r>
              <a:rPr lang="en-US" i="1" dirty="0" smtClean="0">
                <a:solidFill>
                  <a:schemeClr val="bg1"/>
                </a:solidFill>
              </a:rPr>
              <a:t>build;</a:t>
            </a:r>
          </a:p>
          <a:p>
            <a:pPr marL="0" indent="0" fontAlgn="base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Such abstractions should respect the laws of physics!</a:t>
            </a:r>
          </a:p>
          <a:p>
            <a:pPr marL="0" indent="0" fontAlgn="base">
              <a:buClr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What if…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… we could equip our laptops with tiny time machines*?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… we could travel near the speed of light (time dilation)?</a:t>
            </a:r>
          </a:p>
          <a:p>
            <a:pPr fontAlgn="base">
              <a:buClrTx/>
            </a:pPr>
            <a:r>
              <a:rPr lang="en-US" b="1" dirty="0" smtClean="0">
                <a:solidFill>
                  <a:schemeClr val="bg1"/>
                </a:solidFill>
              </a:rPr>
              <a:t>… we could control quantum states?</a:t>
            </a: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4831" y="6572738"/>
            <a:ext cx="5451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*to see what really happens, look at research on computation and CTCs.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4501661" y="2024186"/>
            <a:ext cx="554892" cy="8284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5800" y="3631454"/>
            <a:ext cx="10287497" cy="102874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15" y="1147583"/>
            <a:ext cx="8610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An amazing achievement: </a:t>
            </a:r>
            <a:r>
              <a:rPr lang="en-US" sz="1800" dirty="0" smtClean="0">
                <a:solidFill>
                  <a:schemeClr val="bg1"/>
                </a:solidFill>
              </a:rPr>
              <a:t>secure communication…</a:t>
            </a:r>
          </a:p>
          <a:p>
            <a:pPr>
              <a:buClrTx/>
            </a:pPr>
            <a:r>
              <a:rPr lang="en-US" sz="1800" dirty="0" smtClean="0">
                <a:solidFill>
                  <a:schemeClr val="bg1"/>
                </a:solidFill>
              </a:rPr>
              <a:t>across a </a:t>
            </a:r>
            <a:r>
              <a:rPr lang="en-US" sz="1800" dirty="0" err="1" smtClean="0">
                <a:solidFill>
                  <a:schemeClr val="bg1"/>
                </a:solidFill>
              </a:rPr>
              <a:t>planetwide</a:t>
            </a:r>
            <a:r>
              <a:rPr lang="en-US" sz="1800" dirty="0" smtClean="0">
                <a:solidFill>
                  <a:schemeClr val="bg1"/>
                </a:solidFill>
              </a:rPr>
              <a:t>, high-bandwidth network (~3.5 billion users),</a:t>
            </a:r>
          </a:p>
          <a:p>
            <a:pPr>
              <a:buClrTx/>
            </a:pPr>
            <a:r>
              <a:rPr lang="en-US" sz="1800" dirty="0" smtClean="0">
                <a:solidFill>
                  <a:schemeClr val="bg1"/>
                </a:solidFill>
              </a:rPr>
              <a:t>with minimal inconvenience to end-users.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How? </a:t>
            </a:r>
            <a:r>
              <a:rPr lang="en-US" sz="1800" dirty="0" smtClean="0">
                <a:solidFill>
                  <a:schemeClr val="bg1"/>
                </a:solidFill>
              </a:rPr>
              <a:t>A revolution in classical cryptography in the 70s:</a:t>
            </a:r>
          </a:p>
          <a:p>
            <a:pPr marL="400050"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secure </a:t>
            </a:r>
            <a:r>
              <a:rPr lang="en-US" sz="1800" dirty="0">
                <a:solidFill>
                  <a:schemeClr val="bg1"/>
                </a:solidFill>
              </a:rPr>
              <a:t>key exchange over completely </a:t>
            </a:r>
            <a:r>
              <a:rPr lang="en-US" sz="1800" dirty="0" smtClean="0">
                <a:solidFill>
                  <a:schemeClr val="bg1"/>
                </a:solidFill>
              </a:rPr>
              <a:t>public channels;</a:t>
            </a:r>
            <a:endParaRPr lang="en-US" sz="1800" dirty="0">
              <a:solidFill>
                <a:schemeClr val="bg1"/>
              </a:solidFill>
            </a:endParaRPr>
          </a:p>
          <a:p>
            <a:pPr marL="400050"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extremely </a:t>
            </a:r>
            <a:r>
              <a:rPr lang="en-US" sz="1800" dirty="0">
                <a:solidFill>
                  <a:schemeClr val="bg1"/>
                </a:solidFill>
              </a:rPr>
              <a:t>efficient cryptography with </a:t>
            </a:r>
            <a:r>
              <a:rPr lang="en-US" sz="1800" dirty="0" smtClean="0">
                <a:solidFill>
                  <a:schemeClr val="bg1"/>
                </a:solidFill>
              </a:rPr>
              <a:t>strong security </a:t>
            </a:r>
            <a:r>
              <a:rPr lang="en-US" sz="1800" dirty="0">
                <a:solidFill>
                  <a:schemeClr val="bg1"/>
                </a:solidFill>
              </a:rPr>
              <a:t>guarantees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b="1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3093108" y="5630490"/>
            <a:ext cx="5050593" cy="985194"/>
            <a:chOff x="3150524" y="5822930"/>
            <a:chExt cx="5128952" cy="985194"/>
          </a:xfrm>
        </p:grpSpPr>
        <p:sp>
          <p:nvSpPr>
            <p:cNvPr id="36" name="Freeform 35"/>
            <p:cNvSpPr/>
            <p:nvPr/>
          </p:nvSpPr>
          <p:spPr>
            <a:xfrm>
              <a:off x="3150524" y="6058294"/>
              <a:ext cx="5128952" cy="749830"/>
            </a:xfrm>
            <a:custGeom>
              <a:avLst/>
              <a:gdLst>
                <a:gd name="connsiteX0" fmla="*/ 0 w 5128952"/>
                <a:gd name="connsiteY0" fmla="*/ 749830 h 749830"/>
                <a:gd name="connsiteX1" fmla="*/ 3283527 w 5128952"/>
                <a:gd name="connsiteY1" fmla="*/ 18310 h 749830"/>
                <a:gd name="connsiteX2" fmla="*/ 5128952 w 5128952"/>
                <a:gd name="connsiteY2" fmla="*/ 292630 h 74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8952" h="749830">
                  <a:moveTo>
                    <a:pt x="0" y="749830"/>
                  </a:moveTo>
                  <a:cubicBezTo>
                    <a:pt x="1214351" y="422170"/>
                    <a:pt x="2428702" y="94510"/>
                    <a:pt x="3283527" y="18310"/>
                  </a:cubicBezTo>
                  <a:cubicBezTo>
                    <a:pt x="4138352" y="-57890"/>
                    <a:pt x="4633652" y="117370"/>
                    <a:pt x="5128952" y="29263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967232" y="5822930"/>
              <a:ext cx="472200" cy="457200"/>
              <a:chOff x="7017666" y="4477790"/>
              <a:chExt cx="472200" cy="457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017666" y="4477790"/>
                <a:ext cx="472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Image result for padlock 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8461" y="4550309"/>
                <a:ext cx="4572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7658118" y="5423889"/>
            <a:ext cx="1279104" cy="612648"/>
            <a:chOff x="7658118" y="5423889"/>
            <a:chExt cx="1279104" cy="612648"/>
          </a:xfrm>
        </p:grpSpPr>
        <p:sp>
          <p:nvSpPr>
            <p:cNvPr id="26" name="Oval Callout 25"/>
            <p:cNvSpPr/>
            <p:nvPr/>
          </p:nvSpPr>
          <p:spPr>
            <a:xfrm>
              <a:off x="7658118" y="5423889"/>
              <a:ext cx="1279104" cy="612648"/>
            </a:xfrm>
            <a:prstGeom prst="wedgeEllipseCallout">
              <a:avLst>
                <a:gd name="adj1" fmla="val -12014"/>
                <a:gd name="adj2" fmla="val 7335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1127" y="5638771"/>
              <a:ext cx="1010285" cy="232762"/>
            </a:xfrm>
            <a:prstGeom prst="rect">
              <a:avLst/>
            </a:prstGeom>
          </p:spPr>
        </p:pic>
      </p:grpSp>
      <p:pic>
        <p:nvPicPr>
          <p:cNvPr id="1028" name="Picture 4" descr="Image result for danske bank 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694" y="6236207"/>
            <a:ext cx="1219200" cy="18288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6243949"/>
            <a:ext cx="333375" cy="46910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559211" y="5433261"/>
            <a:ext cx="1128000" cy="612648"/>
            <a:chOff x="2559211" y="5433261"/>
            <a:chExt cx="1128000" cy="612648"/>
          </a:xfrm>
        </p:grpSpPr>
        <p:sp>
          <p:nvSpPr>
            <p:cNvPr id="31" name="Oval Callout 30"/>
            <p:cNvSpPr/>
            <p:nvPr/>
          </p:nvSpPr>
          <p:spPr>
            <a:xfrm>
              <a:off x="2559211" y="5433261"/>
              <a:ext cx="1128000" cy="612648"/>
            </a:xfrm>
            <a:prstGeom prst="wedgeEllipseCallout">
              <a:avLst>
                <a:gd name="adj1" fmla="val -5712"/>
                <a:gd name="adj2" fmla="val 7654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639" y="5607728"/>
              <a:ext cx="653714" cy="263714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Internet cryptography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Cryptography: Encryption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Alice wants to send a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to Bob.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96124" y="3438768"/>
            <a:ext cx="4704861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60615" y="2956166"/>
            <a:ext cx="1790695" cy="96520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Internet: completely insecure!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14347" y="3047999"/>
                <a:ext cx="1681777" cy="804985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/>
                  <a:t>Alice</a:t>
                </a:r>
              </a:p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7" y="3047999"/>
                <a:ext cx="1681777" cy="80498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6934934" y="3047998"/>
            <a:ext cx="1681777" cy="8049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/>
              <a:t>Bob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Cryptography: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Alice wants to send a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to Bob.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Fix a prime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and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Recall multiplication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: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14347" y="2938584"/>
            <a:ext cx="8238884" cy="1062892"/>
            <a:chOff x="514347" y="2938584"/>
            <a:chExt cx="8238884" cy="106289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96124" y="3438768"/>
              <a:ext cx="470486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60615" y="2956166"/>
              <a:ext cx="1790695" cy="96520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Internet: completely insecure!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>
                <a:xfrm>
                  <a:off x="514347" y="2938584"/>
                  <a:ext cx="1783376" cy="1062892"/>
                </a:xfrm>
                <a:prstGeom prst="round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 smtClean="0"/>
                    <a:t>Alice</a:t>
                  </a:r>
                </a:p>
                <a:p>
                  <a:r>
                    <a:rPr lang="en-US" dirty="0"/>
                    <a:t>s</a:t>
                  </a:r>
                  <a:r>
                    <a:rPr lang="en-US" dirty="0" smtClean="0"/>
                    <a:t>ecret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dirty="0" smtClean="0"/>
                    <a:t>;</a:t>
                  </a:r>
                </a:p>
                <a:p>
                  <a:r>
                    <a:rPr lang="en-US" dirty="0" smtClean="0"/>
                    <a:t>message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 smtClean="0"/>
                    <a:t>;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47" y="2938584"/>
                  <a:ext cx="1783376" cy="1062892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>
                <a:xfrm>
                  <a:off x="6934934" y="2938584"/>
                  <a:ext cx="1818297" cy="1062892"/>
                </a:xfrm>
                <a:prstGeom prst="round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 smtClean="0"/>
                    <a:t>Bob</a:t>
                  </a:r>
                </a:p>
                <a:p>
                  <a:r>
                    <a:rPr lang="en-US" dirty="0"/>
                    <a:t>s</a:t>
                  </a:r>
                  <a:r>
                    <a:rPr lang="en-US" dirty="0" smtClean="0"/>
                    <a:t>ecret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dirty="0" smtClean="0"/>
                    <a:t>;</a:t>
                  </a:r>
                </a:p>
                <a:p>
                  <a:endParaRPr lang="en-US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934" y="2938584"/>
                  <a:ext cx="1818297" cy="1062892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62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Cryptography: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Alice wants to send a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to Bob.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Fix a prime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and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Recall multiplication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: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Ok great. </a:t>
                </a:r>
                <a:r>
                  <a:rPr lang="en-US" dirty="0">
                    <a:solidFill>
                      <a:schemeClr val="bg1"/>
                    </a:solidFill>
                  </a:rPr>
                  <a:t>But how do Alice and Bob agree on this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secret number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?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00741" y="3595085"/>
            <a:ext cx="3970214" cy="78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71632" y="3120297"/>
            <a:ext cx="1790695" cy="96520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Internet: completely insecure!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8964" y="2602527"/>
                <a:ext cx="2812319" cy="1985108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/>
                  <a:t>Alice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ecret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;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convert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set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send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;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64" y="2602527"/>
                <a:ext cx="2812319" cy="198510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5987136" y="2885833"/>
                <a:ext cx="2891143" cy="1443896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/>
                  <a:t>Bob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ecret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receive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;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36" y="2885833"/>
                <a:ext cx="2891143" cy="14438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210475" y="4218358"/>
            <a:ext cx="2566985" cy="1086334"/>
            <a:chOff x="3804440" y="3890106"/>
            <a:chExt cx="2566985" cy="1086334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4912087" y="2995362"/>
              <a:ext cx="351692" cy="2141180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804440" y="4330109"/>
                  <a:ext cx="25669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c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heck: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 looks completely</a:t>
                  </a: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r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andom to anyone here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4440" y="4330109"/>
                  <a:ext cx="2566985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38" t="-4717" r="-2138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89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Cryptography: </a:t>
            </a:r>
            <a:r>
              <a:rPr lang="en-US" b="1" dirty="0" smtClean="0">
                <a:solidFill>
                  <a:schemeClr val="bg1"/>
                </a:solidFill>
              </a:rPr>
              <a:t>key exchange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Diffie-Hellman key exchange.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Alice and Bob want to agree on a secret, random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This has been used (without incident) to exchange keys on Internet since its inception.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8238883" cy="5340333"/>
              </a:xfrm>
              <a:blipFill rotWithShape="0">
                <a:blip r:embed="rId2"/>
                <a:stretch>
                  <a:fillRect l="-592" t="-57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96124" y="2665044"/>
            <a:ext cx="4704861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360615" y="2182442"/>
            <a:ext cx="1790695" cy="96520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Internet: completely insecure!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4347" y="2274275"/>
            <a:ext cx="1681777" cy="8049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/>
              <a:t>Alice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34934" y="2274274"/>
            <a:ext cx="1681777" cy="8049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/>
              <a:t>Bob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15761" y="3409932"/>
            <a:ext cx="3753408" cy="687752"/>
            <a:chOff x="1615761" y="3409932"/>
            <a:chExt cx="3753408" cy="687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615761" y="3409932"/>
                  <a:ext cx="1711568" cy="6877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 and “small”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.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5761" y="3409932"/>
                  <a:ext cx="1711568" cy="6877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847" t="-4425" b="-7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360615" y="3808514"/>
              <a:ext cx="200855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17339" y="3433378"/>
                  <a:ext cx="7925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7339" y="3433378"/>
                  <a:ext cx="79258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557710" y="4100378"/>
            <a:ext cx="3815370" cy="667747"/>
            <a:chOff x="1557710" y="4100378"/>
            <a:chExt cx="3815370" cy="667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557710" y="4100378"/>
                  <a:ext cx="1771651" cy="6677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dirty="0" smtClean="0">
                    <a:solidFill>
                      <a:schemeClr val="bg1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set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710" y="4100378"/>
                  <a:ext cx="1771651" cy="66774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03" t="-4587" b="-146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3364526" y="4500173"/>
              <a:ext cx="200855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20792" y="4137707"/>
                  <a:ext cx="385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792" y="4137707"/>
                  <a:ext cx="38568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3376252" y="4768125"/>
            <a:ext cx="4021258" cy="667747"/>
            <a:chOff x="3376252" y="4768125"/>
            <a:chExt cx="4021258" cy="667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625859" y="4768125"/>
                  <a:ext cx="1771651" cy="6677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dirty="0" smtClean="0">
                    <a:solidFill>
                      <a:schemeClr val="bg1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set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859" y="4768125"/>
                  <a:ext cx="1771651" cy="66774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093" t="-3636" b="-1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3376252" y="5168391"/>
              <a:ext cx="2008554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32518" y="4805925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518" y="4805925"/>
                  <a:ext cx="39607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235970" y="5539230"/>
            <a:ext cx="8449445" cy="436017"/>
            <a:chOff x="235970" y="5539230"/>
            <a:chExt cx="8449445" cy="436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5970" y="5539230"/>
                  <a:ext cx="3091359" cy="4360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Key is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70" y="5539230"/>
                  <a:ext cx="3091359" cy="43601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75" b="-197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625859" y="5552379"/>
                  <a:ext cx="3059556" cy="3797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Key is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859" y="5552379"/>
                  <a:ext cx="3059556" cy="37978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793" t="-6452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509477" y="3326926"/>
            <a:ext cx="4243754" cy="1620212"/>
            <a:chOff x="4509477" y="3326926"/>
            <a:chExt cx="4243754" cy="1620212"/>
          </a:xfrm>
        </p:grpSpPr>
        <p:sp>
          <p:nvSpPr>
            <p:cNvPr id="26" name="Freeform 25"/>
            <p:cNvSpPr/>
            <p:nvPr/>
          </p:nvSpPr>
          <p:spPr>
            <a:xfrm>
              <a:off x="4528588" y="3735065"/>
              <a:ext cx="2200458" cy="557617"/>
            </a:xfrm>
            <a:custGeom>
              <a:avLst/>
              <a:gdLst>
                <a:gd name="connsiteX0" fmla="*/ 0 w 3048000"/>
                <a:gd name="connsiteY0" fmla="*/ 557617 h 557617"/>
                <a:gd name="connsiteX1" fmla="*/ 1141046 w 3048000"/>
                <a:gd name="connsiteY1" fmla="*/ 463832 h 557617"/>
                <a:gd name="connsiteX2" fmla="*/ 1680308 w 3048000"/>
                <a:gd name="connsiteY2" fmla="*/ 73063 h 557617"/>
                <a:gd name="connsiteX3" fmla="*/ 2555631 w 3048000"/>
                <a:gd name="connsiteY3" fmla="*/ 10540 h 557617"/>
                <a:gd name="connsiteX4" fmla="*/ 3048000 w 3048000"/>
                <a:gd name="connsiteY4" fmla="*/ 205925 h 55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557617">
                  <a:moveTo>
                    <a:pt x="0" y="557617"/>
                  </a:moveTo>
                  <a:cubicBezTo>
                    <a:pt x="430497" y="551104"/>
                    <a:pt x="860995" y="544591"/>
                    <a:pt x="1141046" y="463832"/>
                  </a:cubicBezTo>
                  <a:cubicBezTo>
                    <a:pt x="1421097" y="383073"/>
                    <a:pt x="1444544" y="148612"/>
                    <a:pt x="1680308" y="73063"/>
                  </a:cubicBezTo>
                  <a:cubicBezTo>
                    <a:pt x="1916072" y="-2486"/>
                    <a:pt x="2327682" y="-11604"/>
                    <a:pt x="2555631" y="10540"/>
                  </a:cubicBezTo>
                  <a:cubicBezTo>
                    <a:pt x="2783580" y="32684"/>
                    <a:pt x="2915790" y="119304"/>
                    <a:pt x="3048000" y="205925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509477" y="3938920"/>
              <a:ext cx="2219569" cy="1008218"/>
            </a:xfrm>
            <a:custGeom>
              <a:avLst/>
              <a:gdLst>
                <a:gd name="connsiteX0" fmla="*/ 0 w 2962031"/>
                <a:gd name="connsiteY0" fmla="*/ 1008218 h 1008218"/>
                <a:gd name="connsiteX1" fmla="*/ 1031631 w 2962031"/>
                <a:gd name="connsiteY1" fmla="*/ 781572 h 1008218"/>
                <a:gd name="connsiteX2" fmla="*/ 1649046 w 2962031"/>
                <a:gd name="connsiteY2" fmla="*/ 164157 h 1008218"/>
                <a:gd name="connsiteX3" fmla="*/ 2414954 w 2962031"/>
                <a:gd name="connsiteY3" fmla="*/ 34 h 1008218"/>
                <a:gd name="connsiteX4" fmla="*/ 2962031 w 2962031"/>
                <a:gd name="connsiteY4" fmla="*/ 171972 h 100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031" h="1008218">
                  <a:moveTo>
                    <a:pt x="0" y="1008218"/>
                  </a:moveTo>
                  <a:cubicBezTo>
                    <a:pt x="378395" y="965233"/>
                    <a:pt x="756790" y="922249"/>
                    <a:pt x="1031631" y="781572"/>
                  </a:cubicBezTo>
                  <a:cubicBezTo>
                    <a:pt x="1306472" y="640895"/>
                    <a:pt x="1418492" y="294413"/>
                    <a:pt x="1649046" y="164157"/>
                  </a:cubicBezTo>
                  <a:cubicBezTo>
                    <a:pt x="1879600" y="33901"/>
                    <a:pt x="2196123" y="-1268"/>
                    <a:pt x="2414954" y="34"/>
                  </a:cubicBezTo>
                  <a:cubicBezTo>
                    <a:pt x="2633785" y="1336"/>
                    <a:pt x="2797908" y="86654"/>
                    <a:pt x="2962031" y="171972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/>
                <p:cNvSpPr/>
                <p:nvPr/>
              </p:nvSpPr>
              <p:spPr>
                <a:xfrm>
                  <a:off x="6748157" y="3326926"/>
                  <a:ext cx="2005074" cy="1441199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u="sng" dirty="0" smtClean="0">
                      <a:solidFill>
                        <a:schemeClr val="tx1"/>
                      </a:solidFill>
                      <a:latin typeface="+mj-lt"/>
                    </a:rPr>
                    <a:t>Quantum attack:</a:t>
                  </a:r>
                  <a:endParaRPr lang="en-US" sz="2000" b="1" i="0" u="sng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dlo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dlo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ounded 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157" y="3326926"/>
                  <a:ext cx="2005074" cy="1441199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12-Point Star 28"/>
          <p:cNvSpPr/>
          <p:nvPr/>
        </p:nvSpPr>
        <p:spPr>
          <a:xfrm>
            <a:off x="1172307" y="562708"/>
            <a:ext cx="7218989" cy="55880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INTERNET </a:t>
            </a:r>
          </a:p>
          <a:p>
            <a:pPr algn="ctr"/>
            <a:r>
              <a:rPr lang="en-US" sz="5400" b="1" dirty="0" smtClean="0"/>
              <a:t>=</a:t>
            </a:r>
          </a:p>
          <a:p>
            <a:pPr algn="ctr"/>
            <a:r>
              <a:rPr lang="en-US" sz="5400" b="1" dirty="0" smtClean="0"/>
              <a:t> BROKEN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591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Cryptography: post-quantum?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8" y="1232405"/>
            <a:ext cx="8238883" cy="5340333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So what do we do now?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Don’t panic (yet)! Quantum computers big enough to crack crypto still far away.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Use this time to figure out what to do when they show up!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Quantum-safe primitives?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Diffie</a:t>
            </a:r>
            <a:r>
              <a:rPr lang="en-US" dirty="0" smtClean="0">
                <a:solidFill>
                  <a:schemeClr val="bg1"/>
                </a:solidFill>
              </a:rPr>
              <a:t>-Hellman key exchange relied on the assumption “discrete log is hard.”</a:t>
            </a:r>
          </a:p>
          <a:p>
            <a:pPr>
              <a:buClrTx/>
            </a:pPr>
            <a:endParaRPr lang="en-US" dirty="0">
              <a:solidFill>
                <a:schemeClr val="bg1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en-US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Can also build crypto from other assumptions, like “noisy linear algebra is hard.”</a:t>
            </a:r>
          </a:p>
          <a:p>
            <a:pPr>
              <a:buClrTx/>
            </a:pPr>
            <a:endParaRPr lang="en-US" dirty="0">
              <a:solidFill>
                <a:schemeClr val="bg1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Is this </a:t>
            </a:r>
            <a:r>
              <a:rPr lang="en-US" b="1" dirty="0" err="1" smtClean="0">
                <a:solidFill>
                  <a:schemeClr val="bg1"/>
                </a:solidFill>
              </a:rPr>
              <a:t>quantumly</a:t>
            </a:r>
            <a:r>
              <a:rPr lang="en-US" b="1" dirty="0" smtClean="0">
                <a:solidFill>
                  <a:schemeClr val="bg1"/>
                </a:solidFill>
              </a:rPr>
              <a:t> hard? We don’t know! </a:t>
            </a:r>
          </a:p>
          <a:p>
            <a:pPr>
              <a:buClrTx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181472" y="3389926"/>
            <a:ext cx="2819400" cy="1055675"/>
            <a:chOff x="3048000" y="3505200"/>
            <a:chExt cx="2819400" cy="1055675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3879232"/>
              <a:ext cx="262095" cy="2849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5305" y="3879232"/>
              <a:ext cx="262095" cy="284952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 flipH="1" flipV="1">
              <a:off x="3362497" y="4039931"/>
              <a:ext cx="2136371" cy="171808"/>
            </a:xfrm>
            <a:custGeom>
              <a:avLst/>
              <a:gdLst>
                <a:gd name="connsiteX0" fmla="*/ 0 w 2136371"/>
                <a:gd name="connsiteY0" fmla="*/ 266018 h 266018"/>
                <a:gd name="connsiteX1" fmla="*/ 1014152 w 2136371"/>
                <a:gd name="connsiteY1" fmla="*/ 11 h 266018"/>
                <a:gd name="connsiteX2" fmla="*/ 2136371 w 2136371"/>
                <a:gd name="connsiteY2" fmla="*/ 257705 h 26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6371" h="266018">
                  <a:moveTo>
                    <a:pt x="0" y="266018"/>
                  </a:moveTo>
                  <a:cubicBezTo>
                    <a:pt x="329045" y="133707"/>
                    <a:pt x="658090" y="1396"/>
                    <a:pt x="1014152" y="11"/>
                  </a:cubicBezTo>
                  <a:cubicBezTo>
                    <a:pt x="1370214" y="-1374"/>
                    <a:pt x="1753292" y="128165"/>
                    <a:pt x="2136371" y="25770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6520" y="3505200"/>
              <a:ext cx="764952" cy="2346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0016" y="4286589"/>
              <a:ext cx="1141333" cy="274286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3376351" y="3769782"/>
              <a:ext cx="2136371" cy="171808"/>
            </a:xfrm>
            <a:custGeom>
              <a:avLst/>
              <a:gdLst>
                <a:gd name="connsiteX0" fmla="*/ 0 w 2136371"/>
                <a:gd name="connsiteY0" fmla="*/ 266018 h 266018"/>
                <a:gd name="connsiteX1" fmla="*/ 1014152 w 2136371"/>
                <a:gd name="connsiteY1" fmla="*/ 11 h 266018"/>
                <a:gd name="connsiteX2" fmla="*/ 2136371 w 2136371"/>
                <a:gd name="connsiteY2" fmla="*/ 257705 h 26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6371" h="266018">
                  <a:moveTo>
                    <a:pt x="0" y="266018"/>
                  </a:moveTo>
                  <a:cubicBezTo>
                    <a:pt x="329045" y="133707"/>
                    <a:pt x="658090" y="1396"/>
                    <a:pt x="1014152" y="11"/>
                  </a:cubicBezTo>
                  <a:cubicBezTo>
                    <a:pt x="1370214" y="-1374"/>
                    <a:pt x="1753292" y="128165"/>
                    <a:pt x="2136371" y="257705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2601" y="4750473"/>
            <a:ext cx="7841045" cy="1179453"/>
            <a:chOff x="592601" y="4750473"/>
            <a:chExt cx="7841045" cy="1179453"/>
          </a:xfrm>
        </p:grpSpPr>
        <p:grpSp>
          <p:nvGrpSpPr>
            <p:cNvPr id="13" name="Group 12"/>
            <p:cNvGrpSpPr/>
            <p:nvPr/>
          </p:nvGrpSpPr>
          <p:grpSpPr>
            <a:xfrm>
              <a:off x="3009330" y="5079940"/>
              <a:ext cx="5424316" cy="849986"/>
              <a:chOff x="2759238" y="3493414"/>
              <a:chExt cx="5424316" cy="849986"/>
            </a:xfrm>
          </p:grpSpPr>
          <p:pic>
            <p:nvPicPr>
              <p:cNvPr id="14" name="Picture 13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9238" y="3966819"/>
                <a:ext cx="950856" cy="28038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8546" y="3493414"/>
                <a:ext cx="1464379" cy="251429"/>
              </a:xfrm>
              <a:prstGeom prst="rect">
                <a:avLst/>
              </a:prstGeom>
            </p:spPr>
          </p:pic>
          <p:sp>
            <p:nvSpPr>
              <p:cNvPr id="16" name="Freeform 15"/>
              <p:cNvSpPr/>
              <p:nvPr/>
            </p:nvSpPr>
            <p:spPr>
              <a:xfrm>
                <a:off x="3806218" y="3815574"/>
                <a:ext cx="3849849" cy="198087"/>
              </a:xfrm>
              <a:custGeom>
                <a:avLst/>
                <a:gdLst>
                  <a:gd name="connsiteX0" fmla="*/ 0 w 2136371"/>
                  <a:gd name="connsiteY0" fmla="*/ 266018 h 266018"/>
                  <a:gd name="connsiteX1" fmla="*/ 1014152 w 2136371"/>
                  <a:gd name="connsiteY1" fmla="*/ 11 h 266018"/>
                  <a:gd name="connsiteX2" fmla="*/ 2136371 w 2136371"/>
                  <a:gd name="connsiteY2" fmla="*/ 257705 h 2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6371" h="266018">
                    <a:moveTo>
                      <a:pt x="0" y="266018"/>
                    </a:moveTo>
                    <a:cubicBezTo>
                      <a:pt x="329045" y="133707"/>
                      <a:pt x="658090" y="1396"/>
                      <a:pt x="1014152" y="11"/>
                    </a:cubicBezTo>
                    <a:cubicBezTo>
                      <a:pt x="1370214" y="-1374"/>
                      <a:pt x="1753292" y="128165"/>
                      <a:pt x="2136371" y="257705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48316" y="3966819"/>
                <a:ext cx="335238" cy="280381"/>
              </a:xfrm>
              <a:prstGeom prst="rect">
                <a:avLst/>
              </a:prstGeom>
            </p:spPr>
          </p:pic>
          <p:sp>
            <p:nvSpPr>
              <p:cNvPr id="18" name="Freeform 17"/>
              <p:cNvSpPr/>
              <p:nvPr/>
            </p:nvSpPr>
            <p:spPr>
              <a:xfrm flipH="1" flipV="1">
                <a:off x="3806218" y="4145313"/>
                <a:ext cx="3849849" cy="198087"/>
              </a:xfrm>
              <a:custGeom>
                <a:avLst/>
                <a:gdLst>
                  <a:gd name="connsiteX0" fmla="*/ 0 w 2136371"/>
                  <a:gd name="connsiteY0" fmla="*/ 266018 h 266018"/>
                  <a:gd name="connsiteX1" fmla="*/ 1014152 w 2136371"/>
                  <a:gd name="connsiteY1" fmla="*/ 11 h 266018"/>
                  <a:gd name="connsiteX2" fmla="*/ 2136371 w 2136371"/>
                  <a:gd name="connsiteY2" fmla="*/ 257705 h 2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6371" h="266018">
                    <a:moveTo>
                      <a:pt x="0" y="266018"/>
                    </a:moveTo>
                    <a:cubicBezTo>
                      <a:pt x="329045" y="133707"/>
                      <a:pt x="658090" y="1396"/>
                      <a:pt x="1014152" y="11"/>
                    </a:cubicBezTo>
                    <a:cubicBezTo>
                      <a:pt x="1370214" y="-1374"/>
                      <a:pt x="1753292" y="128165"/>
                      <a:pt x="2136371" y="25770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262802" y="4750473"/>
              <a:ext cx="2170844" cy="387345"/>
              <a:chOff x="6061689" y="2457740"/>
              <a:chExt cx="2170844" cy="387345"/>
            </a:xfrm>
          </p:grpSpPr>
          <p:cxnSp>
            <p:nvCxnSpPr>
              <p:cNvPr id="20" name="Straight Arrow Connector 19"/>
              <p:cNvCxnSpPr>
                <a:stCxn id="22" idx="1"/>
              </p:cNvCxnSpPr>
              <p:nvPr/>
            </p:nvCxnSpPr>
            <p:spPr>
              <a:xfrm flipH="1">
                <a:off x="6061689" y="2627017"/>
                <a:ext cx="308603" cy="218068"/>
              </a:xfrm>
              <a:prstGeom prst="straightConnector1">
                <a:avLst/>
              </a:prstGeom>
              <a:ln cap="rnd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370292" y="2457740"/>
                <a:ext cx="1862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short “noise” vector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601" y="5548760"/>
              <a:ext cx="1834667" cy="262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2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293" y="3038230"/>
            <a:ext cx="4368799" cy="74766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V. What else is out there?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4476" y="3601230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(a lot!)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8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Quantum computation: There’s a lot to do!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8" y="1232405"/>
            <a:ext cx="8238883" cy="562559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There is so much that we did not talk about…</a:t>
            </a:r>
          </a:p>
          <a:p>
            <a:pPr>
              <a:buClrTx/>
            </a:pPr>
            <a:r>
              <a:rPr lang="en-US" i="1" u="sng" dirty="0" smtClean="0">
                <a:solidFill>
                  <a:schemeClr val="bg1"/>
                </a:solidFill>
              </a:rPr>
              <a:t>quantum algorithms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simulating quantum systems, unstructured search, linear algebra, machine learning, topology…</a:t>
            </a:r>
          </a:p>
          <a:p>
            <a:pPr>
              <a:buClrTx/>
            </a:pPr>
            <a:r>
              <a:rPr lang="en-US" i="1" u="sng" dirty="0" smtClean="0">
                <a:solidFill>
                  <a:schemeClr val="bg1"/>
                </a:solidFill>
              </a:rPr>
              <a:t>quantum information theory</a:t>
            </a:r>
            <a:r>
              <a:rPr lang="en-US" i="1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entropy, </a:t>
            </a:r>
            <a:r>
              <a:rPr lang="en-US" dirty="0">
                <a:solidFill>
                  <a:schemeClr val="bg1"/>
                </a:solidFill>
              </a:rPr>
              <a:t>channels, </a:t>
            </a:r>
            <a:r>
              <a:rPr lang="en-US" dirty="0" smtClean="0">
                <a:solidFill>
                  <a:schemeClr val="bg1"/>
                </a:solidFill>
              </a:rPr>
              <a:t>coding, capacity, etc. for the setting of communicating quantum data (or classical data with quantum means);</a:t>
            </a:r>
          </a:p>
          <a:p>
            <a:pPr>
              <a:buClrTx/>
            </a:pPr>
            <a:r>
              <a:rPr lang="en-US" i="1" u="sng" dirty="0">
                <a:solidFill>
                  <a:schemeClr val="bg1"/>
                </a:solidFill>
              </a:rPr>
              <a:t>q</a:t>
            </a:r>
            <a:r>
              <a:rPr lang="en-US" i="1" u="sng" dirty="0" smtClean="0">
                <a:solidFill>
                  <a:schemeClr val="bg1"/>
                </a:solidFill>
              </a:rPr>
              <a:t>uantum cryptography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using quantum mechanics to perform cryptographic tasks that are provably impossible classically;</a:t>
            </a:r>
          </a:p>
          <a:p>
            <a:pPr>
              <a:buClrTx/>
            </a:pPr>
            <a:r>
              <a:rPr lang="en-US" i="1" u="sng" dirty="0">
                <a:solidFill>
                  <a:schemeClr val="bg1"/>
                </a:solidFill>
              </a:rPr>
              <a:t>q</a:t>
            </a:r>
            <a:r>
              <a:rPr lang="en-US" i="1" u="sng" dirty="0" smtClean="0">
                <a:solidFill>
                  <a:schemeClr val="bg1"/>
                </a:solidFill>
              </a:rPr>
              <a:t>uantum complexity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quantum versions of P, BPP, NP, etc., their relationships with each other and with classical complexity;</a:t>
            </a:r>
          </a:p>
          <a:p>
            <a:pPr>
              <a:buClrTx/>
            </a:pPr>
            <a:r>
              <a:rPr lang="en-US" i="1" u="sng" dirty="0">
                <a:solidFill>
                  <a:schemeClr val="bg1"/>
                </a:solidFill>
              </a:rPr>
              <a:t>o</a:t>
            </a:r>
            <a:r>
              <a:rPr lang="en-US" i="1" u="sng" dirty="0" smtClean="0">
                <a:solidFill>
                  <a:schemeClr val="bg1"/>
                </a:solidFill>
              </a:rPr>
              <a:t>ther models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topological quantum computation, measurement-based models, quantum walks, quantum Turing Machines, …</a:t>
            </a:r>
            <a:endParaRPr lang="en-US" i="1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i="1" u="sng" dirty="0" smtClean="0">
                <a:solidFill>
                  <a:schemeClr val="bg1"/>
                </a:solidFill>
              </a:rPr>
              <a:t>how to build it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how to engineer </a:t>
            </a:r>
            <a:r>
              <a:rPr lang="en-US" dirty="0">
                <a:solidFill>
                  <a:schemeClr val="bg1"/>
                </a:solidFill>
              </a:rPr>
              <a:t>and manipulate </a:t>
            </a:r>
            <a:r>
              <a:rPr lang="en-US" dirty="0" smtClean="0">
                <a:solidFill>
                  <a:schemeClr val="bg1"/>
                </a:solidFill>
              </a:rPr>
              <a:t>qubits (superconducting circuits, ion traps, quantum dots, NMR, linear </a:t>
            </a:r>
            <a:r>
              <a:rPr lang="en-US" dirty="0">
                <a:solidFill>
                  <a:schemeClr val="bg1"/>
                </a:solidFill>
              </a:rPr>
              <a:t>optics, </a:t>
            </a:r>
            <a:r>
              <a:rPr lang="en-US" dirty="0" smtClean="0">
                <a:solidFill>
                  <a:schemeClr val="bg1"/>
                </a:solidFill>
              </a:rPr>
              <a:t>etc.)</a:t>
            </a:r>
            <a:endParaRPr lang="en-US" i="1" dirty="0" smtClean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i="1" u="sng" dirty="0">
                <a:solidFill>
                  <a:schemeClr val="bg1"/>
                </a:solidFill>
              </a:rPr>
              <a:t>e</a:t>
            </a:r>
            <a:r>
              <a:rPr lang="en-US" i="1" u="sng" dirty="0" smtClean="0">
                <a:solidFill>
                  <a:schemeClr val="bg1"/>
                </a:solidFill>
              </a:rPr>
              <a:t>rror-correction and fault-tolerance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how to assemble many noisy qubits in order to produce one that can be used to compute for as long as needed;</a:t>
            </a:r>
          </a:p>
          <a:p>
            <a:pPr>
              <a:buClrTx/>
            </a:pPr>
            <a:r>
              <a:rPr lang="en-US" i="1" u="sng" dirty="0">
                <a:solidFill>
                  <a:schemeClr val="bg1"/>
                </a:solidFill>
              </a:rPr>
              <a:t>t</a:t>
            </a:r>
            <a:r>
              <a:rPr lang="en-US" i="1" u="sng" dirty="0" smtClean="0">
                <a:solidFill>
                  <a:schemeClr val="bg1"/>
                </a:solidFill>
              </a:rPr>
              <a:t>heoretical physics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connections to high-energy physics and </a:t>
            </a:r>
            <a:r>
              <a:rPr lang="en-US" b="1" dirty="0" smtClean="0">
                <a:solidFill>
                  <a:schemeClr val="bg1"/>
                </a:solidFill>
              </a:rPr>
              <a:t>BLACK HOLES!</a:t>
            </a:r>
          </a:p>
          <a:p>
            <a:pPr>
              <a:buClrTx/>
            </a:pPr>
            <a:r>
              <a:rPr lang="en-US" b="1" dirty="0" smtClean="0">
                <a:solidFill>
                  <a:schemeClr val="bg1"/>
                </a:solidFill>
              </a:rPr>
              <a:t>…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Cloud 3"/>
          <p:cNvSpPr/>
          <p:nvPr/>
        </p:nvSpPr>
        <p:spPr>
          <a:xfrm>
            <a:off x="7659077" y="-141890"/>
            <a:ext cx="1860061" cy="155647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Thanks!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Quantum computers?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232405"/>
            <a:ext cx="8340482" cy="5340333"/>
          </a:xfrm>
        </p:spPr>
        <p:txBody>
          <a:bodyPr anchor="t">
            <a:normAutofit/>
          </a:bodyPr>
          <a:lstStyle/>
          <a:p>
            <a:pPr marL="0" indent="0" fontAlgn="base">
              <a:buClrTx/>
              <a:buNone/>
            </a:pPr>
            <a:r>
              <a:rPr lang="en-US" b="1" dirty="0">
                <a:solidFill>
                  <a:schemeClr val="bg1"/>
                </a:solidFill>
              </a:rPr>
              <a:t>An idea: </a:t>
            </a:r>
            <a:r>
              <a:rPr lang="en-US" b="1" i="1" dirty="0">
                <a:solidFill>
                  <a:schemeClr val="bg1"/>
                </a:solidFill>
              </a:rPr>
              <a:t>computation is a physical process.</a:t>
            </a:r>
          </a:p>
          <a:p>
            <a:pPr marL="0" indent="0" algn="ctr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Math/CS/Logic: </a:t>
            </a:r>
            <a:r>
              <a:rPr lang="en-US" dirty="0" smtClean="0">
                <a:solidFill>
                  <a:schemeClr val="bg1"/>
                </a:solidFill>
              </a:rPr>
              <a:t>computation as a mathematical abstraction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fontAlgn="base">
              <a:buClrTx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 fontAlgn="base">
              <a:buClrTx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CE/EE/Physics: </a:t>
            </a:r>
            <a:r>
              <a:rPr lang="en-US" dirty="0" smtClean="0">
                <a:solidFill>
                  <a:schemeClr val="bg1"/>
                </a:solidFill>
              </a:rPr>
              <a:t>computation using real devices</a:t>
            </a:r>
          </a:p>
          <a:p>
            <a:pPr marL="0" indent="0" fontAlgn="base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We need abstractions that are faithful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i="1" dirty="0">
                <a:solidFill>
                  <a:schemeClr val="bg1"/>
                </a:solidFill>
              </a:rPr>
              <a:t>what we can actually </a:t>
            </a:r>
            <a:r>
              <a:rPr lang="en-US" i="1" dirty="0" smtClean="0">
                <a:solidFill>
                  <a:schemeClr val="bg1"/>
                </a:solidFill>
              </a:rPr>
              <a:t>build;</a:t>
            </a:r>
          </a:p>
          <a:p>
            <a:pPr marL="0" indent="0" fontAlgn="base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Such abstractions should respect the laws of physics!</a:t>
            </a:r>
          </a:p>
          <a:p>
            <a:pPr marL="0" indent="0" fontAlgn="base">
              <a:buClr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What if…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… we could equip our laptops with tiny time machines*?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… we could travel near the speed of light (time dilation)?</a:t>
            </a:r>
          </a:p>
          <a:p>
            <a:pPr fontAlgn="base">
              <a:buClrTx/>
            </a:pPr>
            <a:r>
              <a:rPr lang="en-US" b="1" dirty="0" smtClean="0">
                <a:solidFill>
                  <a:schemeClr val="bg1"/>
                </a:solidFill>
              </a:rPr>
              <a:t>… we could control quantum states?</a:t>
            </a: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4831" y="6572738"/>
            <a:ext cx="5451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*to see what really happens, look at research on computation and CTCs.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3705" y="4009979"/>
            <a:ext cx="266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 take full advantage of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4501661" y="2024186"/>
            <a:ext cx="554892" cy="8284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80405" y="3717832"/>
            <a:ext cx="984738" cy="336061"/>
            <a:chOff x="7518400" y="2977661"/>
            <a:chExt cx="984738" cy="336061"/>
          </a:xfrm>
        </p:grpSpPr>
        <p:sp>
          <p:nvSpPr>
            <p:cNvPr id="11" name="Arc 10"/>
            <p:cNvSpPr/>
            <p:nvPr/>
          </p:nvSpPr>
          <p:spPr>
            <a:xfrm flipV="1">
              <a:off x="7518400" y="2977661"/>
              <a:ext cx="492369" cy="33606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H="1" flipV="1">
              <a:off x="8010769" y="2977661"/>
              <a:ext cx="492369" cy="33606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4431323" y="3696677"/>
            <a:ext cx="2525526" cy="2125785"/>
          </a:xfrm>
          <a:custGeom>
            <a:avLst/>
            <a:gdLst>
              <a:gd name="connsiteX0" fmla="*/ 0 w 2525526"/>
              <a:gd name="connsiteY0" fmla="*/ 2125785 h 2125785"/>
              <a:gd name="connsiteX1" fmla="*/ 2368062 w 2525526"/>
              <a:gd name="connsiteY1" fmla="*/ 1742831 h 2125785"/>
              <a:gd name="connsiteX2" fmla="*/ 2110154 w 2525526"/>
              <a:gd name="connsiteY2" fmla="*/ 0 h 21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526" h="2125785">
                <a:moveTo>
                  <a:pt x="0" y="2125785"/>
                </a:moveTo>
                <a:cubicBezTo>
                  <a:pt x="1008185" y="2111456"/>
                  <a:pt x="2016370" y="2097128"/>
                  <a:pt x="2368062" y="1742831"/>
                </a:cubicBezTo>
                <a:cubicBezTo>
                  <a:pt x="2719754" y="1388534"/>
                  <a:pt x="2414954" y="694267"/>
                  <a:pt x="2110154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84" y="1415898"/>
            <a:ext cx="4011930" cy="235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computers?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232405"/>
            <a:ext cx="6127028" cy="5340333"/>
          </a:xfrm>
        </p:spPr>
        <p:txBody>
          <a:bodyPr anchor="t">
            <a:normAutofit lnSpcReduction="10000"/>
          </a:bodyPr>
          <a:lstStyle/>
          <a:p>
            <a:pPr marL="0" indent="0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Quantum states?</a:t>
            </a: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>
                <a:solidFill>
                  <a:schemeClr val="bg1"/>
                </a:solidFill>
              </a:rPr>
              <a:t>others: electron spin, photon polarization, nuclear </a:t>
            </a:r>
            <a:r>
              <a:rPr lang="en-US" dirty="0" smtClean="0">
                <a:solidFill>
                  <a:schemeClr val="bg1"/>
                </a:solidFill>
              </a:rPr>
              <a:t>spin…</a:t>
            </a:r>
            <a:endParaRPr lang="en-US" dirty="0">
              <a:solidFill>
                <a:schemeClr val="bg1"/>
              </a:solidFill>
            </a:endParaRP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Weird properties: </a:t>
            </a:r>
            <a:r>
              <a:rPr lang="en-US" i="1" dirty="0" smtClean="0">
                <a:solidFill>
                  <a:schemeClr val="bg1"/>
                </a:solidFill>
              </a:rPr>
              <a:t>superposition, interference,  entanglement, uncertainty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Why weird? Daily life is about </a:t>
            </a:r>
            <a:r>
              <a:rPr lang="en-US" i="1" dirty="0" smtClean="0">
                <a:solidFill>
                  <a:schemeClr val="bg1"/>
                </a:solidFill>
              </a:rPr>
              <a:t>classical states: </a:t>
            </a:r>
            <a:r>
              <a:rPr lang="en-US" dirty="0" smtClean="0">
                <a:solidFill>
                  <a:schemeClr val="bg1"/>
                </a:solidFill>
              </a:rPr>
              <a:t>time, our position/velocity, Earth w.r.t. Sun, contents of Facebook, …</a:t>
            </a:r>
            <a:endParaRPr lang="en-US" i="1" dirty="0" smtClean="0">
              <a:solidFill>
                <a:schemeClr val="bg1"/>
              </a:solidFill>
            </a:endParaRPr>
          </a:p>
          <a:p>
            <a:pPr fontAlgn="base">
              <a:buClrTx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7858" y="3969972"/>
            <a:ext cx="2616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600" dirty="0" smtClean="0">
                <a:solidFill>
                  <a:schemeClr val="bg1"/>
                </a:solidFill>
              </a:rPr>
              <a:t>electrons in an atomic orbital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17661" y="1340463"/>
            <a:ext cx="3048000" cy="2968185"/>
            <a:chOff x="5517661" y="1340463"/>
            <a:chExt cx="3048000" cy="29681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661" y="1340463"/>
              <a:ext cx="3048000" cy="2676525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929180" y="3970094"/>
              <a:ext cx="22983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buClrTx/>
              </a:pPr>
              <a:r>
                <a:rPr lang="en-US" sz="1600" dirty="0" smtClean="0">
                  <a:solidFill>
                    <a:schemeClr val="bg1"/>
                  </a:solidFill>
                </a:rPr>
                <a:t>photons in beams of light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900" y="4936695"/>
            <a:ext cx="2380375" cy="1198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60027" y="6548208"/>
            <a:ext cx="354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*PhD Comics: Quantum Computers Animated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3918" y="48885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computers?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232405"/>
            <a:ext cx="5972420" cy="5340333"/>
          </a:xfrm>
        </p:spPr>
        <p:txBody>
          <a:bodyPr anchor="t">
            <a:normAutofit/>
          </a:bodyPr>
          <a:lstStyle/>
          <a:p>
            <a:pPr marL="0" indent="0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So… what IS a quantum computer?</a:t>
            </a:r>
          </a:p>
          <a:p>
            <a:pPr marL="0" indent="0" fontAlgn="base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It’s a computer just like the ones you use now… but which operates </a:t>
            </a:r>
            <a:r>
              <a:rPr lang="en-US" i="1" dirty="0" smtClean="0">
                <a:solidFill>
                  <a:schemeClr val="bg1"/>
                </a:solidFill>
              </a:rPr>
              <a:t>internally </a:t>
            </a:r>
            <a:r>
              <a:rPr lang="en-US" dirty="0" smtClean="0">
                <a:solidFill>
                  <a:schemeClr val="bg1"/>
                </a:solidFill>
              </a:rPr>
              <a:t>on very different principles.</a:t>
            </a:r>
            <a:endParaRPr lang="en-US" i="1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What stays the same?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interface: touchscreen, </a:t>
            </a:r>
            <a:r>
              <a:rPr lang="en-US" dirty="0" err="1" smtClean="0">
                <a:solidFill>
                  <a:schemeClr val="bg1"/>
                </a:solidFill>
              </a:rPr>
              <a:t>mouse+keyboard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inputs/outputs: numbers, text files, images, databases...;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what is computable: no halting problem or meaning-of-life;</a:t>
            </a: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375" y="0"/>
            <a:ext cx="3557588" cy="43434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4349" y="3942253"/>
            <a:ext cx="8324118" cy="2771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Font typeface="Arial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Font typeface="Arial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fontAlgn="base">
              <a:buClrTx/>
              <a:buFont typeface="Arial"/>
              <a:buNone/>
            </a:pPr>
            <a:r>
              <a:rPr lang="en-US" b="1" dirty="0" smtClean="0">
                <a:solidFill>
                  <a:schemeClr val="bg1"/>
                </a:solidFill>
              </a:rPr>
              <a:t>What is different?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inner workings: quantum mechanics instead of electromagnetism;</a:t>
            </a:r>
          </a:p>
          <a:p>
            <a:pPr fontAlgn="base">
              <a:buClrTx/>
            </a:pPr>
            <a:r>
              <a:rPr lang="en-US" dirty="0" smtClean="0">
                <a:solidFill>
                  <a:schemeClr val="bg1"/>
                </a:solidFill>
              </a:rPr>
              <a:t>what is computable </a:t>
            </a:r>
            <a:r>
              <a:rPr lang="en-US" b="1" dirty="0" smtClean="0">
                <a:solidFill>
                  <a:schemeClr val="bg1"/>
                </a:solidFill>
              </a:rPr>
              <a:t>quickly</a:t>
            </a:r>
            <a:r>
              <a:rPr lang="en-US" dirty="0" smtClean="0">
                <a:solidFill>
                  <a:schemeClr val="bg1"/>
                </a:solidFill>
              </a:rPr>
              <a:t>: some problems solved in minutes instead of centuries.</a:t>
            </a:r>
          </a:p>
        </p:txBody>
      </p:sp>
    </p:spTree>
    <p:extLst>
      <p:ext uri="{BB962C8B-B14F-4D97-AF65-F5344CB8AC3E}">
        <p14:creationId xmlns:p14="http://schemas.microsoft.com/office/powerpoint/2010/main" val="3343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computers?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232405"/>
            <a:ext cx="8340482" cy="5340333"/>
          </a:xfrm>
        </p:spPr>
        <p:txBody>
          <a:bodyPr anchor="t">
            <a:normAutofit/>
          </a:bodyPr>
          <a:lstStyle/>
          <a:p>
            <a:pPr marL="0" indent="0" fontAlgn="base">
              <a:buClr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Why should you care?</a:t>
            </a:r>
          </a:p>
          <a:p>
            <a:pPr marL="0" indent="0" fontAlgn="base">
              <a:buClr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 fontAlgn="base">
              <a:buClrTx/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Cool science: </a:t>
            </a:r>
            <a:r>
              <a:rPr lang="en-US" dirty="0">
                <a:solidFill>
                  <a:schemeClr val="bg1"/>
                </a:solidFill>
              </a:rPr>
              <a:t>a re-invention of the device that forms the basis of the modern </a:t>
            </a:r>
            <a:r>
              <a:rPr lang="en-US" dirty="0" smtClean="0">
                <a:solidFill>
                  <a:schemeClr val="bg1"/>
                </a:solidFill>
              </a:rPr>
              <a:t>world, and a great excuse </a:t>
            </a:r>
            <a:r>
              <a:rPr lang="en-US" dirty="0">
                <a:solidFill>
                  <a:schemeClr val="bg1"/>
                </a:solidFill>
              </a:rPr>
              <a:t>to learn new physics!</a:t>
            </a:r>
          </a:p>
          <a:p>
            <a:pPr marL="342900" indent="-342900" fontAlgn="base">
              <a:buClrTx/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 fontAlgn="base">
              <a:buClrTx/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Great theory: </a:t>
            </a:r>
            <a:r>
              <a:rPr lang="en-US" dirty="0" smtClean="0">
                <a:solidFill>
                  <a:schemeClr val="bg1"/>
                </a:solidFill>
              </a:rPr>
              <a:t>basic notions of computer science need updating (information theory, error-correction, </a:t>
            </a:r>
            <a:r>
              <a:rPr lang="en-US" dirty="0">
                <a:solidFill>
                  <a:schemeClr val="bg1"/>
                </a:solidFill>
              </a:rPr>
              <a:t>cryptography, </a:t>
            </a:r>
            <a:r>
              <a:rPr lang="en-US" dirty="0" smtClean="0">
                <a:solidFill>
                  <a:schemeClr val="bg1"/>
                </a:solidFill>
              </a:rPr>
              <a:t>algorithms, </a:t>
            </a:r>
            <a:r>
              <a:rPr lang="en-US" dirty="0">
                <a:solidFill>
                  <a:schemeClr val="bg1"/>
                </a:solidFill>
              </a:rPr>
              <a:t>computational </a:t>
            </a:r>
            <a:r>
              <a:rPr lang="en-US" dirty="0" smtClean="0">
                <a:solidFill>
                  <a:schemeClr val="bg1"/>
                </a:solidFill>
              </a:rPr>
              <a:t>complexity…)</a:t>
            </a:r>
          </a:p>
          <a:p>
            <a:pPr marL="342900" indent="-342900" fontAlgn="base">
              <a:buClrTx/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 fontAlgn="base">
              <a:buClrTx/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Practical impact: </a:t>
            </a:r>
            <a:r>
              <a:rPr lang="en-US" dirty="0" smtClean="0">
                <a:solidFill>
                  <a:schemeClr val="bg1"/>
                </a:solidFill>
              </a:rPr>
              <a:t>Public-key cryptography will have to change dramatically; some hard problems in quantum physics, chemistry, and materials could be solved (e.g., room-temp superconductivity?);</a:t>
            </a: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… and it’s likely that lots of stuff is yet to be discovered.</a:t>
            </a:r>
          </a:p>
          <a:p>
            <a:pPr marL="342900" indent="-342900" fontAlgn="base">
              <a:buClrTx/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fontAlgn="base">
              <a:buClrTx/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Clr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293" y="3038230"/>
            <a:ext cx="4368799" cy="74766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II. BASIC Theory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76605"/>
            <a:ext cx="7598569" cy="6758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Basic theory: classical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348" y="1232405"/>
                <a:ext cx="6488237" cy="5340333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First, how does a normal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(classical)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computer work? 		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    (e.g., phone, laptop, supercomputer, autopilot, etc.)</a:t>
                </a:r>
              </a:p>
              <a:p>
                <a:pPr marL="0" indent="0">
                  <a:buClrTx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Basic principles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of classical computation: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data: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bits take values in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1}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dirty="0">
                    <a:solidFill>
                      <a:schemeClr val="bg1"/>
                    </a:solidFill>
                  </a:rPr>
                  <a:t>physically: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high/low voltage);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basic logic: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gates (physically: switch transistors);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advanced logic: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circuits (</a:t>
                </a:r>
                <a:r>
                  <a:rPr lang="en-US" dirty="0">
                    <a:solidFill>
                      <a:schemeClr val="bg1"/>
                    </a:solidFill>
                  </a:rPr>
                  <a:t>physically: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digital circuits);</a:t>
                </a:r>
              </a:p>
              <a:p>
                <a:pPr marL="342900" indent="-342900">
                  <a:buClrTx/>
                  <a:buFont typeface="+mj-lt"/>
                  <a:buAutoNum type="arabicPeriod"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Tx/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algorithms: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high-level code which can be compiled into circuits.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8" y="1232405"/>
                <a:ext cx="6488237" cy="5340333"/>
              </a:xfrm>
              <a:blipFill rotWithShape="0">
                <a:blip r:embed="rId2"/>
                <a:stretch>
                  <a:fillRect l="-751" t="-571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29113" y="984737"/>
            <a:ext cx="832411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2353" y="1938799"/>
            <a:ext cx="190500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58" y="3181256"/>
            <a:ext cx="1051707" cy="79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585" y="4197069"/>
            <a:ext cx="1243992" cy="857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389" y="5511962"/>
            <a:ext cx="5898359" cy="18676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42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3"/>
  <p:tag name="ORIGINALWIDTH" val="395.9505"/>
  <p:tag name="LATEXADDIN" val="\documentclass{article}&#10;\usepackage{amsmath}&#10;\usepackage{amsfonts}&#10;\pagestyle{empty}&#10;\begin{document}&#10;&#10;$$&#10;g^b \in \mathbb Z_p^*&#10;$$&#10;&#10;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9832"/>
  <p:tag name="ORIGINALWIDTH" val="561.6797"/>
  <p:tag name="LATEXADDIN" val="\documentclass{article}&#10;\usepackage{amsmath}&#10;\pagestyle{empty}&#10;\begin{document}&#10;&#10;$$&#10;y \mapsto \log_g x&#10;$$&#10;&#10;&#10;\end{document}"/>
  <p:tag name="IGUANATEXSIZE" val="2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611.9235"/>
  <p:tag name="LATEXADDIN" val="\documentclass{article}&#10;\usepackage{amsmath}&#10;\usepackage{amsfonts}&#10;\pagestyle{empty}&#10;\begin{document}&#10;&#10;$$&#10;(g^a, g) \in \mathbb Z_p^*&#10;$$&#10;&#10;&#10;\end{document}"/>
  <p:tag name="IGUANATEXSIZE" val="20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902.8871"/>
  <p:tag name="LATEXADDIN" val="\documentclass{article}&#10;\usepackage{amsmath}&#10;\usepackage{amssymb}&#10;\pagestyle{empty}&#10;\begin{document}&#10;&#10;&#10;$&#10;A \in_R &#10;M_{m \times n}(\mathbb Z_p)&#10;$&#10;&#10;\end{document}"/>
  <p:tag name="IGUANATEXSIZE" val="20"/>
  <p:tag name="IGUANATEXCURSOR" val="6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467.9415"/>
  <p:tag name="LATEXADDIN" val="\documentclass{article}&#10;\usepackage{amsfonts}&#10;\usepackage{amsmath}&#10;\pagestyle{empty}&#10;\begin{document}&#10;&#10;$$&#10;\mathbb Z_p^n \times \mathbb Z_p^m&#10;$$&#10;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20.6599"/>
  <p:tag name="LATEXADDIN" val="\documentclass{article}&#10;\usepackage{amsmath}&#10;\pagestyle{empty}&#10;\begin{document}&#10;&#10;$$&#10;x \mapsto (Ax + e)&#10;$$&#10;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64.9794"/>
  <p:tag name="LATEXADDIN" val="\documentclass{article}&#10;\usepackage{amsfonts}&#10;\usepackage{amsmath}&#10;\pagestyle{empty}&#10;\begin{document}&#10;&#10;$$&#10;\mathbb Z_p^m&#10;$$&#10;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324"/>
  <p:tag name="ORIGINALWIDTH" val="128.9839"/>
  <p:tag name="LATEXADDIN" val="\documentclass{article}&#10;\usepackage{amsfonts}&#10;\usepackage{amsmath}&#10;\pagestyle{empty}&#10;\begin{document}&#10;&#10;$$&#10;\mathbb Z_p^* &#10;$$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324"/>
  <p:tag name="ORIGINALWIDTH" val="128.9839"/>
  <p:tag name="LATEXADDIN" val="\documentclass{article}&#10;\usepackage{amsfonts}&#10;\usepackage{amsmath}&#10;\pagestyle{empty}&#10;\begin{document}&#10;&#10;$$&#10;\mathbb Z_p^* &#10;$$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376.4529"/>
  <p:tag name="LATEXADDIN" val="\documentclass{article}&#10;\usepackage{amsmath}&#10;\pagestyle{empty}&#10;\begin{document}&#10;&#10;$$&#10;x \mapsto g^x&#10;$$&#10;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1391</TotalTime>
  <Words>3414</Words>
  <Application>Microsoft Macintosh PowerPoint</Application>
  <PresentationFormat>On-screen Show (4:3)</PresentationFormat>
  <Paragraphs>572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Celestial</vt:lpstr>
      <vt:lpstr>Quantum Algorithms and Cryptography</vt:lpstr>
      <vt:lpstr>I. Quantum ComputerS?</vt:lpstr>
      <vt:lpstr>Quantum computers?</vt:lpstr>
      <vt:lpstr>Quantum computers?</vt:lpstr>
      <vt:lpstr>Quantum computers?</vt:lpstr>
      <vt:lpstr>Quantum computers?</vt:lpstr>
      <vt:lpstr>Quantum computers?</vt:lpstr>
      <vt:lpstr>II. BASIC Theory</vt:lpstr>
      <vt:lpstr>Basic theory: classical</vt:lpstr>
      <vt:lpstr>Basic theory: quantum</vt:lpstr>
      <vt:lpstr>Basic theory: ONE qubit</vt:lpstr>
      <vt:lpstr>Basic theory: ONE qubit</vt:lpstr>
      <vt:lpstr>Basic theory: ONE qubit</vt:lpstr>
      <vt:lpstr>Basic theory: MANY QUBITS</vt:lpstr>
      <vt:lpstr>Basic theory: MANY QUBITS</vt:lpstr>
      <vt:lpstr>III. Quantum algorithms</vt:lpstr>
      <vt:lpstr>Quantum algorithms</vt:lpstr>
      <vt:lpstr>Quantum algorithms</vt:lpstr>
      <vt:lpstr>Quantum algorithms</vt:lpstr>
      <vt:lpstr>Quantum algorithms</vt:lpstr>
      <vt:lpstr>Quantum algorithms</vt:lpstr>
      <vt:lpstr>Quantum algorithms</vt:lpstr>
      <vt:lpstr>Quantum algorithms</vt:lpstr>
      <vt:lpstr>Quantum algorithms</vt:lpstr>
      <vt:lpstr>Quantum algorithms</vt:lpstr>
      <vt:lpstr>Quantum algorithms</vt:lpstr>
      <vt:lpstr>Quantum algorithms</vt:lpstr>
      <vt:lpstr>Shor’s algorithm</vt:lpstr>
      <vt:lpstr>IV. cryptography </vt:lpstr>
      <vt:lpstr>Internet cryptography</vt:lpstr>
      <vt:lpstr>Cryptography: Encryption</vt:lpstr>
      <vt:lpstr>Cryptography: Encryption</vt:lpstr>
      <vt:lpstr>Cryptography: Encryption</vt:lpstr>
      <vt:lpstr>Cryptography: key exchange</vt:lpstr>
      <vt:lpstr>Cryptography: post-quantum?</vt:lpstr>
      <vt:lpstr>V. What else is out there?</vt:lpstr>
      <vt:lpstr>Quantum computation: There’s a lot to do!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Algorithms and Cryptography</dc:title>
  <dc:creator>Gorjan Alagic</dc:creator>
  <cp:lastModifiedBy>Microsoft Office User</cp:lastModifiedBy>
  <cp:revision>478</cp:revision>
  <dcterms:created xsi:type="dcterms:W3CDTF">2017-01-03T09:58:28Z</dcterms:created>
  <dcterms:modified xsi:type="dcterms:W3CDTF">2017-01-14T02:20:01Z</dcterms:modified>
</cp:coreProperties>
</file>